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309" r:id="rId2"/>
    <p:sldId id="307" r:id="rId3"/>
    <p:sldId id="305" r:id="rId4"/>
    <p:sldId id="308" r:id="rId5"/>
    <p:sldId id="303" r:id="rId6"/>
    <p:sldId id="304" r:id="rId7"/>
    <p:sldId id="30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95" autoAdjust="0"/>
  </p:normalViewPr>
  <p:slideViewPr>
    <p:cSldViewPr snapToGrid="0">
      <p:cViewPr varScale="1">
        <p:scale>
          <a:sx n="56" d="100"/>
          <a:sy n="56" d="100"/>
        </p:scale>
        <p:origin x="10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BF631-33D9-4E42-89A8-3CF33B7BE76D}"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8A819-2430-488B-A945-65867917324A}" type="slidenum">
              <a:rPr lang="zh-CN" altLang="en-US" smtClean="0"/>
              <a:t>‹#›</a:t>
            </a:fld>
            <a:endParaRPr lang="zh-CN" altLang="en-US"/>
          </a:p>
        </p:txBody>
      </p:sp>
    </p:spTree>
    <p:extLst>
      <p:ext uri="{BB962C8B-B14F-4D97-AF65-F5344CB8AC3E}">
        <p14:creationId xmlns:p14="http://schemas.microsoft.com/office/powerpoint/2010/main" val="280593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sits.org/people-and-sound/national-defense/how-is-sound-used-to-find-submarines/" TargetMode="External"/><Relationship Id="rId7" Type="http://schemas.openxmlformats.org/officeDocument/2006/relationships/hyperlink" Target="https://dosits.org/glossary/doppler-effect/"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dosits.org/glossary/bearing/" TargetMode="External"/><Relationship Id="rId5" Type="http://schemas.openxmlformats.org/officeDocument/2006/relationships/hyperlink" Target="https://dosits.org/glossary/scuttle/" TargetMode="External"/><Relationship Id="rId4" Type="http://schemas.openxmlformats.org/officeDocument/2006/relationships/hyperlink" Target="https://dosits.org/glossary/sona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Schematic of sensor configuration within a cage</a:t>
            </a:r>
            <a:endParaRPr lang="zh-CN" altLang="en-US" dirty="0"/>
          </a:p>
        </p:txBody>
      </p:sp>
      <p:sp>
        <p:nvSpPr>
          <p:cNvPr id="4" name="灯片编号占位符 3"/>
          <p:cNvSpPr>
            <a:spLocks noGrp="1"/>
          </p:cNvSpPr>
          <p:nvPr>
            <p:ph type="sldNum" sz="quarter" idx="5"/>
          </p:nvPr>
        </p:nvSpPr>
        <p:spPr/>
        <p:txBody>
          <a:bodyPr/>
          <a:lstStyle/>
          <a:p>
            <a:fld id="{CE68A819-2430-488B-A945-65867917324A}" type="slidenum">
              <a:rPr lang="zh-CN" altLang="en-US" smtClean="0"/>
              <a:t>2</a:t>
            </a:fld>
            <a:endParaRPr lang="zh-CN" altLang="en-US"/>
          </a:p>
        </p:txBody>
      </p:sp>
    </p:spTree>
    <p:extLst>
      <p:ext uri="{BB962C8B-B14F-4D97-AF65-F5344CB8AC3E}">
        <p14:creationId xmlns:p14="http://schemas.microsoft.com/office/powerpoint/2010/main" val="89678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Open Sans" panose="020B0606030504020204" pitchFamily="34" charset="0"/>
              </a:rPr>
              <a:t>The Directional Command Activated Sonobuoy System (DICASS) sonobuoy is an active acoustic sonobuoy used by the Navy to </a:t>
            </a:r>
            <a:r>
              <a:rPr lang="en-US" altLang="zh-CN" b="0" i="0" u="sng" dirty="0">
                <a:solidFill>
                  <a:srgbClr val="014691"/>
                </a:solidFill>
                <a:effectLst/>
                <a:latin typeface="Open Sans" panose="020B0606030504020204" pitchFamily="34" charset="0"/>
                <a:hlinkClick r:id="rId3"/>
              </a:rPr>
              <a:t>detect submarines</a:t>
            </a:r>
            <a:r>
              <a:rPr lang="en-US" altLang="zh-CN" b="0" i="0" dirty="0">
                <a:solidFill>
                  <a:srgbClr val="333333"/>
                </a:solidFill>
                <a:effectLst/>
                <a:latin typeface="Open Sans" panose="020B0606030504020204" pitchFamily="34" charset="0"/>
              </a:rPr>
              <a:t>. The “command activated” part of the system allows DICASS buoys to receive radio transmissions instructing the buoy to change depth, activate </a:t>
            </a:r>
            <a:r>
              <a:rPr lang="en-US" altLang="zh-CN" b="0" i="0" u="sng" dirty="0">
                <a:solidFill>
                  <a:srgbClr val="333333"/>
                </a:solidFill>
                <a:effectLst/>
                <a:latin typeface="Open Sans" panose="020B0606030504020204" pitchFamily="34" charset="0"/>
                <a:hlinkClick r:id="rId4"/>
              </a:rPr>
              <a:t>sonar</a:t>
            </a:r>
            <a:r>
              <a:rPr lang="en-US" altLang="zh-CN" b="0" i="0" dirty="0">
                <a:solidFill>
                  <a:srgbClr val="333333"/>
                </a:solidFill>
                <a:effectLst/>
                <a:latin typeface="Open Sans" panose="020B0606030504020204" pitchFamily="34" charset="0"/>
              </a:rPr>
              <a:t> transmissions, or </a:t>
            </a:r>
            <a:r>
              <a:rPr lang="en-US" altLang="zh-CN" b="0" i="0" u="sng" dirty="0">
                <a:solidFill>
                  <a:srgbClr val="333333"/>
                </a:solidFill>
                <a:effectLst/>
                <a:latin typeface="Open Sans" panose="020B0606030504020204" pitchFamily="34" charset="0"/>
                <a:hlinkClick r:id="rId5"/>
              </a:rPr>
              <a:t>scuttle</a:t>
            </a:r>
            <a:r>
              <a:rPr lang="en-US" altLang="zh-CN" b="0" i="0" dirty="0">
                <a:solidFill>
                  <a:srgbClr val="333333"/>
                </a:solidFill>
                <a:effectLst/>
                <a:latin typeface="Open Sans" panose="020B0606030504020204" pitchFamily="34" charset="0"/>
              </a:rPr>
              <a:t> itself. Active sonar pulses can be transmitted at four frequencies (6.5 kHz, 7.5 kHz, 8.5 kHz, and 9.5 kHz) and can operate for up to one hour at depths of up to 457 m (1,500 ft). The echo returns of the active sonar signals provide range, </a:t>
            </a:r>
            <a:r>
              <a:rPr lang="en-US" altLang="zh-CN" b="0" i="0" u="sng" dirty="0">
                <a:solidFill>
                  <a:srgbClr val="333333"/>
                </a:solidFill>
                <a:effectLst/>
                <a:latin typeface="Open Sans" panose="020B0606030504020204" pitchFamily="34" charset="0"/>
                <a:hlinkClick r:id="rId6"/>
              </a:rPr>
              <a:t>bearing</a:t>
            </a:r>
            <a:r>
              <a:rPr lang="en-US" altLang="zh-CN" b="0" i="0" dirty="0">
                <a:solidFill>
                  <a:srgbClr val="333333"/>
                </a:solidFill>
                <a:effectLst/>
                <a:latin typeface="Open Sans" panose="020B0606030504020204" pitchFamily="34" charset="0"/>
              </a:rPr>
              <a:t>, and </a:t>
            </a:r>
            <a:r>
              <a:rPr lang="en-US" altLang="zh-CN" b="0" i="0" u="sng" dirty="0">
                <a:solidFill>
                  <a:srgbClr val="333333"/>
                </a:solidFill>
                <a:effectLst/>
                <a:latin typeface="Open Sans" panose="020B0606030504020204" pitchFamily="34" charset="0"/>
                <a:hlinkClick r:id="rId7"/>
              </a:rPr>
              <a:t>Doppler</a:t>
            </a:r>
            <a:r>
              <a:rPr lang="en-US" altLang="zh-CN" b="0" i="0" dirty="0">
                <a:solidFill>
                  <a:srgbClr val="333333"/>
                </a:solidFill>
                <a:effectLst/>
                <a:latin typeface="Open Sans" panose="020B0606030504020204" pitchFamily="34" charset="0"/>
              </a:rPr>
              <a:t> information on acoustic contacts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E68A819-2430-488B-A945-65867917324A}" type="slidenum">
              <a:rPr lang="zh-CN" altLang="en-US" smtClean="0"/>
              <a:t>7</a:t>
            </a:fld>
            <a:endParaRPr lang="zh-CN" altLang="en-US"/>
          </a:p>
        </p:txBody>
      </p:sp>
    </p:spTree>
    <p:extLst>
      <p:ext uri="{BB962C8B-B14F-4D97-AF65-F5344CB8AC3E}">
        <p14:creationId xmlns:p14="http://schemas.microsoft.com/office/powerpoint/2010/main" val="169177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51DE4-9E8D-4B10-9F09-AA1891D88D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副标题 2">
            <a:extLst>
              <a:ext uri="{FF2B5EF4-FFF2-40B4-BE49-F238E27FC236}">
                <a16:creationId xmlns:a16="http://schemas.microsoft.com/office/drawing/2014/main" id="{9FA4E189-528C-4D98-BF3B-A02E09AAD1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日期占位符 3">
            <a:extLst>
              <a:ext uri="{FF2B5EF4-FFF2-40B4-BE49-F238E27FC236}">
                <a16:creationId xmlns:a16="http://schemas.microsoft.com/office/drawing/2014/main" id="{9E9D580A-87AB-44EF-A760-FD44407488D4}"/>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5" name="页脚占位符 4">
            <a:extLst>
              <a:ext uri="{FF2B5EF4-FFF2-40B4-BE49-F238E27FC236}">
                <a16:creationId xmlns:a16="http://schemas.microsoft.com/office/drawing/2014/main" id="{64F856FD-071D-4333-9A6B-F2BE86559C20}"/>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8BE8730E-6911-4986-A955-2EC41E9E4FD2}"/>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133430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18494-CF91-47A6-88C8-66C8E82DFC5A}"/>
              </a:ext>
            </a:extLst>
          </p:cNvPr>
          <p:cNvSpPr>
            <a:spLocks noGrp="1"/>
          </p:cNvSpPr>
          <p:nvPr>
            <p:ph type="title"/>
          </p:nvPr>
        </p:nvSpPr>
        <p:spPr/>
        <p:txBody>
          <a:bodyPr/>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45AF1524-1BDC-430A-BDEE-3B34A0829C3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0E39EBE6-DE3A-4EE4-AA09-12E85182A7A0}"/>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5" name="页脚占位符 4">
            <a:extLst>
              <a:ext uri="{FF2B5EF4-FFF2-40B4-BE49-F238E27FC236}">
                <a16:creationId xmlns:a16="http://schemas.microsoft.com/office/drawing/2014/main" id="{7F60DFB9-BD09-4EF8-9FE1-DA90C831A166}"/>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36780A02-362A-4A58-98A4-A4C0DDB4A9DA}"/>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257042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826C88-F4F5-4D42-AFEC-108B2EBAFC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竖排文字占位符 2">
            <a:extLst>
              <a:ext uri="{FF2B5EF4-FFF2-40B4-BE49-F238E27FC236}">
                <a16:creationId xmlns:a16="http://schemas.microsoft.com/office/drawing/2014/main" id="{7D06A75C-CCA9-4642-89E9-529421A16E0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14F45A30-B7FA-422E-9204-79D4C861C3B0}"/>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5" name="页脚占位符 4">
            <a:extLst>
              <a:ext uri="{FF2B5EF4-FFF2-40B4-BE49-F238E27FC236}">
                <a16:creationId xmlns:a16="http://schemas.microsoft.com/office/drawing/2014/main" id="{C56D1909-72BE-4407-A4CD-A8AB0549D0E7}"/>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DDC1BF03-7975-42A8-9192-478F788DFE99}"/>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30230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15EE2-B18E-4BF2-8504-1DD6CFD679FC}"/>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093E1CED-697A-40E0-93E7-2EF032CC49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ABFFF9AF-B39E-42DB-BC6E-B60BC0B002CD}"/>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5" name="页脚占位符 4">
            <a:extLst>
              <a:ext uri="{FF2B5EF4-FFF2-40B4-BE49-F238E27FC236}">
                <a16:creationId xmlns:a16="http://schemas.microsoft.com/office/drawing/2014/main" id="{2463AF6F-B2E9-450E-ADC0-B16981CADEDE}"/>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51FD1A73-F7C1-496E-B0BD-5510A8848356}"/>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423597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3E9CB-95FA-47A3-83CB-32769062863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A7BF7237-1D1E-4A38-91EF-6A97A906DA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B3BF825-92FE-4B7D-B644-14BD6A509A29}"/>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5" name="页脚占位符 4">
            <a:extLst>
              <a:ext uri="{FF2B5EF4-FFF2-40B4-BE49-F238E27FC236}">
                <a16:creationId xmlns:a16="http://schemas.microsoft.com/office/drawing/2014/main" id="{F4D3FC1D-442B-4120-80A8-A42B91647936}"/>
              </a:ext>
            </a:extLst>
          </p:cNvPr>
          <p:cNvSpPr>
            <a:spLocks noGrp="1"/>
          </p:cNvSpPr>
          <p:nvPr>
            <p:ph type="ftr" sz="quarter" idx="11"/>
          </p:nvPr>
        </p:nvSpPr>
        <p:spPr/>
        <p:txBody>
          <a:bodyPr/>
          <a:lstStyle/>
          <a:p>
            <a:endParaRPr lang="en-GB"/>
          </a:p>
        </p:txBody>
      </p:sp>
      <p:sp>
        <p:nvSpPr>
          <p:cNvPr id="6" name="灯片编号占位符 5">
            <a:extLst>
              <a:ext uri="{FF2B5EF4-FFF2-40B4-BE49-F238E27FC236}">
                <a16:creationId xmlns:a16="http://schemas.microsoft.com/office/drawing/2014/main" id="{35F5E323-EFC6-4C76-8544-30F528222F9B}"/>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36667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0FE1B-2858-48F3-AA0D-49CE96E3FBA2}"/>
              </a:ext>
            </a:extLst>
          </p:cNvPr>
          <p:cNvSpPr>
            <a:spLocks noGrp="1"/>
          </p:cNvSpPr>
          <p:nvPr>
            <p:ph type="title"/>
          </p:nvPr>
        </p:nvSpPr>
        <p:spPr/>
        <p:txBody>
          <a:body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C2750AB5-DA04-43BB-905F-7D69BCC865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内容占位符 3">
            <a:extLst>
              <a:ext uri="{FF2B5EF4-FFF2-40B4-BE49-F238E27FC236}">
                <a16:creationId xmlns:a16="http://schemas.microsoft.com/office/drawing/2014/main" id="{73734173-4CAF-4113-B3AF-EA2F83E8E4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日期占位符 4">
            <a:extLst>
              <a:ext uri="{FF2B5EF4-FFF2-40B4-BE49-F238E27FC236}">
                <a16:creationId xmlns:a16="http://schemas.microsoft.com/office/drawing/2014/main" id="{043FE9C1-759B-41D5-85E0-B6D598B26FDF}"/>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6" name="页脚占位符 5">
            <a:extLst>
              <a:ext uri="{FF2B5EF4-FFF2-40B4-BE49-F238E27FC236}">
                <a16:creationId xmlns:a16="http://schemas.microsoft.com/office/drawing/2014/main" id="{0656B89E-220C-456C-9251-E0FD5A0A89AA}"/>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2BE3776C-B4B4-4703-8120-E96E4519FE51}"/>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458797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93B66-9FA8-47D3-AAA6-D3FF02E6222B}"/>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761B744B-8E5D-4FE7-89E6-5C0F439C2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0A6402E-AC13-4903-91FB-31ABF3C0583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文本占位符 4">
            <a:extLst>
              <a:ext uri="{FF2B5EF4-FFF2-40B4-BE49-F238E27FC236}">
                <a16:creationId xmlns:a16="http://schemas.microsoft.com/office/drawing/2014/main" id="{AE101F22-2F65-49F6-80D9-F1E18EBB5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908DD52-3E58-4F03-9AC4-972BAB4723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日期占位符 6">
            <a:extLst>
              <a:ext uri="{FF2B5EF4-FFF2-40B4-BE49-F238E27FC236}">
                <a16:creationId xmlns:a16="http://schemas.microsoft.com/office/drawing/2014/main" id="{D4B043A7-07E1-4767-87F8-29B282AD7994}"/>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8" name="页脚占位符 7">
            <a:extLst>
              <a:ext uri="{FF2B5EF4-FFF2-40B4-BE49-F238E27FC236}">
                <a16:creationId xmlns:a16="http://schemas.microsoft.com/office/drawing/2014/main" id="{1C01CA4F-2DDF-4332-9A43-BD0B1228D0DA}"/>
              </a:ext>
            </a:extLst>
          </p:cNvPr>
          <p:cNvSpPr>
            <a:spLocks noGrp="1"/>
          </p:cNvSpPr>
          <p:nvPr>
            <p:ph type="ftr" sz="quarter" idx="11"/>
          </p:nvPr>
        </p:nvSpPr>
        <p:spPr/>
        <p:txBody>
          <a:bodyPr/>
          <a:lstStyle/>
          <a:p>
            <a:endParaRPr lang="en-GB"/>
          </a:p>
        </p:txBody>
      </p:sp>
      <p:sp>
        <p:nvSpPr>
          <p:cNvPr id="9" name="灯片编号占位符 8">
            <a:extLst>
              <a:ext uri="{FF2B5EF4-FFF2-40B4-BE49-F238E27FC236}">
                <a16:creationId xmlns:a16="http://schemas.microsoft.com/office/drawing/2014/main" id="{1BBAF226-C9CC-4EA8-B62F-EEC7BF5CC633}"/>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187723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32970-D3DB-4B99-9570-3754B3DC727B}"/>
              </a:ext>
            </a:extLst>
          </p:cNvPr>
          <p:cNvSpPr>
            <a:spLocks noGrp="1"/>
          </p:cNvSpPr>
          <p:nvPr>
            <p:ph type="title"/>
          </p:nvPr>
        </p:nvSpPr>
        <p:spPr/>
        <p:txBody>
          <a:bodyPr/>
          <a:lstStyle/>
          <a:p>
            <a:r>
              <a:rPr lang="zh-CN" altLang="en-US"/>
              <a:t>单击此处编辑母版标题样式</a:t>
            </a:r>
            <a:endParaRPr lang="en-GB"/>
          </a:p>
        </p:txBody>
      </p:sp>
      <p:sp>
        <p:nvSpPr>
          <p:cNvPr id="3" name="日期占位符 2">
            <a:extLst>
              <a:ext uri="{FF2B5EF4-FFF2-40B4-BE49-F238E27FC236}">
                <a16:creationId xmlns:a16="http://schemas.microsoft.com/office/drawing/2014/main" id="{6160EC13-45AC-4D54-8241-471FC6F09827}"/>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4" name="页脚占位符 3">
            <a:extLst>
              <a:ext uri="{FF2B5EF4-FFF2-40B4-BE49-F238E27FC236}">
                <a16:creationId xmlns:a16="http://schemas.microsoft.com/office/drawing/2014/main" id="{9C760EA7-63CF-4383-BB25-9276D8D0423E}"/>
              </a:ext>
            </a:extLst>
          </p:cNvPr>
          <p:cNvSpPr>
            <a:spLocks noGrp="1"/>
          </p:cNvSpPr>
          <p:nvPr>
            <p:ph type="ftr" sz="quarter" idx="11"/>
          </p:nvPr>
        </p:nvSpPr>
        <p:spPr/>
        <p:txBody>
          <a:bodyPr/>
          <a:lstStyle/>
          <a:p>
            <a:endParaRPr lang="en-GB"/>
          </a:p>
        </p:txBody>
      </p:sp>
      <p:sp>
        <p:nvSpPr>
          <p:cNvPr id="5" name="灯片编号占位符 4">
            <a:extLst>
              <a:ext uri="{FF2B5EF4-FFF2-40B4-BE49-F238E27FC236}">
                <a16:creationId xmlns:a16="http://schemas.microsoft.com/office/drawing/2014/main" id="{5D6A67B6-9977-48C6-B2E8-ACC1D9F1E3F3}"/>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398474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E4080D-1CB1-4B87-BE6A-58D6914085E8}"/>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3" name="页脚占位符 2">
            <a:extLst>
              <a:ext uri="{FF2B5EF4-FFF2-40B4-BE49-F238E27FC236}">
                <a16:creationId xmlns:a16="http://schemas.microsoft.com/office/drawing/2014/main" id="{68C959CC-7921-4A36-B01D-E3F7E2E3EBB9}"/>
              </a:ext>
            </a:extLst>
          </p:cNvPr>
          <p:cNvSpPr>
            <a:spLocks noGrp="1"/>
          </p:cNvSpPr>
          <p:nvPr>
            <p:ph type="ftr" sz="quarter" idx="11"/>
          </p:nvPr>
        </p:nvSpPr>
        <p:spPr/>
        <p:txBody>
          <a:bodyPr/>
          <a:lstStyle/>
          <a:p>
            <a:endParaRPr lang="en-GB"/>
          </a:p>
        </p:txBody>
      </p:sp>
      <p:sp>
        <p:nvSpPr>
          <p:cNvPr id="4" name="灯片编号占位符 3">
            <a:extLst>
              <a:ext uri="{FF2B5EF4-FFF2-40B4-BE49-F238E27FC236}">
                <a16:creationId xmlns:a16="http://schemas.microsoft.com/office/drawing/2014/main" id="{C3199152-F46B-4A68-B4D5-BA17323AEA7A}"/>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93820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B7E44-E775-48F3-B6FD-B91588EC36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内容占位符 2">
            <a:extLst>
              <a:ext uri="{FF2B5EF4-FFF2-40B4-BE49-F238E27FC236}">
                <a16:creationId xmlns:a16="http://schemas.microsoft.com/office/drawing/2014/main" id="{A84D7F6B-A63E-4441-A6E1-F53A95CFB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文本占位符 3">
            <a:extLst>
              <a:ext uri="{FF2B5EF4-FFF2-40B4-BE49-F238E27FC236}">
                <a16:creationId xmlns:a16="http://schemas.microsoft.com/office/drawing/2014/main" id="{D4AA0275-6BC5-4B15-B778-B0BECE6E5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F5AA9C-63BD-4D3A-8114-73F5C70CFBBB}"/>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6" name="页脚占位符 5">
            <a:extLst>
              <a:ext uri="{FF2B5EF4-FFF2-40B4-BE49-F238E27FC236}">
                <a16:creationId xmlns:a16="http://schemas.microsoft.com/office/drawing/2014/main" id="{3D026477-B5B8-4613-9D22-78979BD05232}"/>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CC5919BE-126C-4B59-9F82-EF2B5C49392A}"/>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231429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F2E1B-4A1B-46C5-9B3B-2E7D7A8DCC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图片占位符 2">
            <a:extLst>
              <a:ext uri="{FF2B5EF4-FFF2-40B4-BE49-F238E27FC236}">
                <a16:creationId xmlns:a16="http://schemas.microsoft.com/office/drawing/2014/main" id="{66B29E22-691A-4E15-BBED-1064E91585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文本占位符 3">
            <a:extLst>
              <a:ext uri="{FF2B5EF4-FFF2-40B4-BE49-F238E27FC236}">
                <a16:creationId xmlns:a16="http://schemas.microsoft.com/office/drawing/2014/main" id="{C66E0305-66DE-4DD6-84CF-9D6F2D46F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0AC6B2-8CDE-4DC6-987F-7E563ACD30C3}"/>
              </a:ext>
            </a:extLst>
          </p:cNvPr>
          <p:cNvSpPr>
            <a:spLocks noGrp="1"/>
          </p:cNvSpPr>
          <p:nvPr>
            <p:ph type="dt" sz="half" idx="10"/>
          </p:nvPr>
        </p:nvSpPr>
        <p:spPr/>
        <p:txBody>
          <a:bodyPr/>
          <a:lstStyle/>
          <a:p>
            <a:fld id="{CAC537BB-DE25-43DB-813F-DF4C0CF8BD5D}" type="datetimeFigureOut">
              <a:rPr lang="en-GB" smtClean="0"/>
              <a:t>15/10/2021</a:t>
            </a:fld>
            <a:endParaRPr lang="en-GB"/>
          </a:p>
        </p:txBody>
      </p:sp>
      <p:sp>
        <p:nvSpPr>
          <p:cNvPr id="6" name="页脚占位符 5">
            <a:extLst>
              <a:ext uri="{FF2B5EF4-FFF2-40B4-BE49-F238E27FC236}">
                <a16:creationId xmlns:a16="http://schemas.microsoft.com/office/drawing/2014/main" id="{FD468F2C-4023-4E0D-AAE8-16BD8C0CB6CC}"/>
              </a:ext>
            </a:extLst>
          </p:cNvPr>
          <p:cNvSpPr>
            <a:spLocks noGrp="1"/>
          </p:cNvSpPr>
          <p:nvPr>
            <p:ph type="ftr" sz="quarter" idx="11"/>
          </p:nvPr>
        </p:nvSpPr>
        <p:spPr/>
        <p:txBody>
          <a:bodyPr/>
          <a:lstStyle/>
          <a:p>
            <a:endParaRPr lang="en-GB"/>
          </a:p>
        </p:txBody>
      </p:sp>
      <p:sp>
        <p:nvSpPr>
          <p:cNvPr id="7" name="灯片编号占位符 6">
            <a:extLst>
              <a:ext uri="{FF2B5EF4-FFF2-40B4-BE49-F238E27FC236}">
                <a16:creationId xmlns:a16="http://schemas.microsoft.com/office/drawing/2014/main" id="{215316E2-F3C2-4C58-894E-821CC34347FC}"/>
              </a:ext>
            </a:extLst>
          </p:cNvPr>
          <p:cNvSpPr>
            <a:spLocks noGrp="1"/>
          </p:cNvSpPr>
          <p:nvPr>
            <p:ph type="sldNum" sz="quarter" idx="12"/>
          </p:nvPr>
        </p:nvSpPr>
        <p:spPr/>
        <p:txBody>
          <a:bodyPr/>
          <a:lstStyle/>
          <a:p>
            <a:fld id="{C3CFD7F9-8B25-4EA3-B000-310F24CD3844}" type="slidenum">
              <a:rPr lang="en-GB" smtClean="0"/>
              <a:t>‹#›</a:t>
            </a:fld>
            <a:endParaRPr lang="en-GB"/>
          </a:p>
        </p:txBody>
      </p:sp>
    </p:spTree>
    <p:extLst>
      <p:ext uri="{BB962C8B-B14F-4D97-AF65-F5344CB8AC3E}">
        <p14:creationId xmlns:p14="http://schemas.microsoft.com/office/powerpoint/2010/main" val="3401506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13433F-E569-4403-9CF7-E063BAE7B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文本占位符 2">
            <a:extLst>
              <a:ext uri="{FF2B5EF4-FFF2-40B4-BE49-F238E27FC236}">
                <a16:creationId xmlns:a16="http://schemas.microsoft.com/office/drawing/2014/main" id="{8694ADF5-AA60-4BD1-8137-E87E718CC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日期占位符 3">
            <a:extLst>
              <a:ext uri="{FF2B5EF4-FFF2-40B4-BE49-F238E27FC236}">
                <a16:creationId xmlns:a16="http://schemas.microsoft.com/office/drawing/2014/main" id="{EE11C2E0-604C-495B-B270-F6C4449C7A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537BB-DE25-43DB-813F-DF4C0CF8BD5D}" type="datetimeFigureOut">
              <a:rPr lang="en-GB" smtClean="0"/>
              <a:t>15/10/2021</a:t>
            </a:fld>
            <a:endParaRPr lang="en-GB"/>
          </a:p>
        </p:txBody>
      </p:sp>
      <p:sp>
        <p:nvSpPr>
          <p:cNvPr id="5" name="页脚占位符 4">
            <a:extLst>
              <a:ext uri="{FF2B5EF4-FFF2-40B4-BE49-F238E27FC236}">
                <a16:creationId xmlns:a16="http://schemas.microsoft.com/office/drawing/2014/main" id="{69C50B13-A920-46A8-842A-3D037FD242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灯片编号占位符 5">
            <a:extLst>
              <a:ext uri="{FF2B5EF4-FFF2-40B4-BE49-F238E27FC236}">
                <a16:creationId xmlns:a16="http://schemas.microsoft.com/office/drawing/2014/main" id="{10ABA6BF-F08E-4902-8649-D52500A12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CFD7F9-8B25-4EA3-B000-310F24CD3844}" type="slidenum">
              <a:rPr lang="en-GB" smtClean="0"/>
              <a:t>‹#›</a:t>
            </a:fld>
            <a:endParaRPr lang="en-GB"/>
          </a:p>
        </p:txBody>
      </p:sp>
    </p:spTree>
    <p:extLst>
      <p:ext uri="{BB962C8B-B14F-4D97-AF65-F5344CB8AC3E}">
        <p14:creationId xmlns:p14="http://schemas.microsoft.com/office/powerpoint/2010/main" val="3028728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innovasea.com/aquaculture-intelligence/environmental-monitoring/wireless-sensors/"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dosits.org/people-and-sound/national-defense/how-is-sound-used-to-find-submarin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hyperlink" Target="https://dosits.org/glossary/doppler-effect/" TargetMode="External"/><Relationship Id="rId4" Type="http://schemas.openxmlformats.org/officeDocument/2006/relationships/hyperlink" Target="https://dosits.org/glossary/be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F5E3C-1E2B-4809-9EFB-8A2A14077F13}"/>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Two applications for the last manuscript (device lifetime maximization)</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3D78669-184F-4391-88EB-922176F27E79}"/>
              </a:ext>
            </a:extLst>
          </p:cNvPr>
          <p:cNvSpPr>
            <a:spLocks noGrp="1"/>
          </p:cNvSpPr>
          <p:nvPr>
            <p:ph idx="1"/>
          </p:nvPr>
        </p:nvSpPr>
        <p:spPr>
          <a:xfrm>
            <a:off x="838200" y="2374265"/>
            <a:ext cx="10515600" cy="4351338"/>
          </a:xfrm>
        </p:spPr>
        <p:txBody>
          <a:bodyPr/>
          <a:lstStyle/>
          <a:p>
            <a:r>
              <a:rPr lang="en-GB" altLang="zh-CN" sz="2800" i="0" dirty="0">
                <a:effectLst/>
                <a:latin typeface="Times New Roman" panose="02020603050405020304" pitchFamily="18" charset="0"/>
                <a:cs typeface="Times New Roman" panose="02020603050405020304" pitchFamily="18" charset="0"/>
              </a:rPr>
              <a:t>Precision salmon System</a:t>
            </a:r>
          </a:p>
          <a:p>
            <a:r>
              <a:rPr lang="en-GB" altLang="zh-CN" sz="2800" i="0" dirty="0">
                <a:effectLst/>
                <a:latin typeface="Times New Roman" panose="02020603050405020304" pitchFamily="18" charset="0"/>
                <a:cs typeface="Times New Roman" panose="02020603050405020304" pitchFamily="18" charset="0"/>
              </a:rPr>
              <a:t>Emergency communication</a:t>
            </a:r>
          </a:p>
          <a:p>
            <a:endParaRPr lang="en-GB" altLang="zh-CN" sz="2800" b="1" i="0" dirty="0">
              <a:effectLst/>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31007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4813929-818E-4398-8111-6F210034CCBD}"/>
              </a:ext>
            </a:extLst>
          </p:cNvPr>
          <p:cNvSpPr txBox="1"/>
          <p:nvPr/>
        </p:nvSpPr>
        <p:spPr>
          <a:xfrm>
            <a:off x="152400" y="6488668"/>
            <a:ext cx="6096000" cy="369332"/>
          </a:xfrm>
          <a:prstGeom prst="rect">
            <a:avLst/>
          </a:prstGeom>
          <a:noFill/>
        </p:spPr>
        <p:txBody>
          <a:bodyPr wrap="square">
            <a:spAutoFit/>
          </a:bodyPr>
          <a:lstStyle/>
          <a:p>
            <a:r>
              <a:rPr lang="zh-CN" altLang="en-US" dirty="0"/>
              <a:t>https://www.innovasea.com/open-ocean-aquaculture/</a:t>
            </a:r>
          </a:p>
        </p:txBody>
      </p:sp>
      <p:pic>
        <p:nvPicPr>
          <p:cNvPr id="7" name="图片 6">
            <a:extLst>
              <a:ext uri="{FF2B5EF4-FFF2-40B4-BE49-F238E27FC236}">
                <a16:creationId xmlns:a16="http://schemas.microsoft.com/office/drawing/2014/main" id="{028E21D2-306E-44DD-8797-C136F9D7BB07}"/>
              </a:ext>
            </a:extLst>
          </p:cNvPr>
          <p:cNvPicPr>
            <a:picLocks noChangeAspect="1"/>
          </p:cNvPicPr>
          <p:nvPr/>
        </p:nvPicPr>
        <p:blipFill>
          <a:blip r:embed="rId3"/>
          <a:stretch>
            <a:fillRect/>
          </a:stretch>
        </p:blipFill>
        <p:spPr>
          <a:xfrm>
            <a:off x="193076" y="731922"/>
            <a:ext cx="7601514" cy="4320137"/>
          </a:xfrm>
          <a:prstGeom prst="rect">
            <a:avLst/>
          </a:prstGeom>
        </p:spPr>
      </p:pic>
      <p:pic>
        <p:nvPicPr>
          <p:cNvPr id="9" name="Picture 2">
            <a:extLst>
              <a:ext uri="{FF2B5EF4-FFF2-40B4-BE49-F238E27FC236}">
                <a16:creationId xmlns:a16="http://schemas.microsoft.com/office/drawing/2014/main" id="{1513D17C-2894-4032-8B75-4CEDBD51D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723" y="4286785"/>
            <a:ext cx="4160201" cy="234316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61713BBE-CE06-4913-BF9D-F498065D0B86}"/>
              </a:ext>
            </a:extLst>
          </p:cNvPr>
          <p:cNvSpPr txBox="1"/>
          <p:nvPr/>
        </p:nvSpPr>
        <p:spPr>
          <a:xfrm>
            <a:off x="193076" y="117784"/>
            <a:ext cx="6097904" cy="523220"/>
          </a:xfrm>
          <a:prstGeom prst="rect">
            <a:avLst/>
          </a:prstGeom>
          <a:noFill/>
        </p:spPr>
        <p:txBody>
          <a:bodyPr wrap="square">
            <a:spAutoFit/>
          </a:bodyPr>
          <a:lstStyle/>
          <a:p>
            <a:pPr algn="l"/>
            <a:r>
              <a:rPr lang="en-GB" altLang="zh-CN" sz="2800" b="1" i="0" dirty="0">
                <a:effectLst/>
                <a:latin typeface="Times New Roman" panose="02020603050405020304" pitchFamily="18" charset="0"/>
                <a:cs typeface="Times New Roman" panose="02020603050405020304" pitchFamily="18" charset="0"/>
              </a:rPr>
              <a:t>Precision salmon System</a:t>
            </a:r>
          </a:p>
        </p:txBody>
      </p:sp>
      <p:sp>
        <p:nvSpPr>
          <p:cNvPr id="17" name="文本框 16">
            <a:extLst>
              <a:ext uri="{FF2B5EF4-FFF2-40B4-BE49-F238E27FC236}">
                <a16:creationId xmlns:a16="http://schemas.microsoft.com/office/drawing/2014/main" id="{BE832E4B-C1D6-4A7C-BF18-E6543F014C29}"/>
              </a:ext>
            </a:extLst>
          </p:cNvPr>
          <p:cNvSpPr txBox="1"/>
          <p:nvPr/>
        </p:nvSpPr>
        <p:spPr>
          <a:xfrm>
            <a:off x="7887914" y="426038"/>
            <a:ext cx="4466287" cy="1631216"/>
          </a:xfrm>
          <a:prstGeom prst="rect">
            <a:avLst/>
          </a:prstGeom>
          <a:noFill/>
        </p:spPr>
        <p:txBody>
          <a:bodyPr wrap="square">
            <a:spAutoFit/>
          </a:bodyPr>
          <a:lstStyle/>
          <a:p>
            <a:r>
              <a:rPr lang="en-US" altLang="zh-CN" sz="2000" b="1" i="0" dirty="0">
                <a:effectLst/>
                <a:latin typeface="Times New Roman" panose="02020603050405020304" pitchFamily="18" charset="0"/>
                <a:cs typeface="Times New Roman" panose="02020603050405020304" pitchFamily="18" charset="0"/>
              </a:rPr>
              <a:t>sensors</a:t>
            </a:r>
            <a:r>
              <a:rPr lang="en-US" altLang="zh-CN" sz="2000" b="0" i="0" dirty="0">
                <a:effectLst/>
                <a:latin typeface="Times New Roman" panose="02020603050405020304" pitchFamily="18" charset="0"/>
                <a:cs typeface="Times New Roman" panose="02020603050405020304" pitchFamily="18" charset="0"/>
              </a:rPr>
              <a:t> were installed to collect information determining the vertical </a:t>
            </a:r>
            <a:r>
              <a:rPr lang="en-US" altLang="zh-CN" sz="2000" b="1" i="0" dirty="0">
                <a:effectLst/>
                <a:latin typeface="Times New Roman" panose="02020603050405020304" pitchFamily="18" charset="0"/>
                <a:cs typeface="Times New Roman" panose="02020603050405020304" pitchFamily="18" charset="0"/>
              </a:rPr>
              <a:t>distribution of the fish </a:t>
            </a:r>
            <a:r>
              <a:rPr lang="en-US" altLang="zh-CN" sz="2000" b="0" i="0" dirty="0">
                <a:effectLst/>
                <a:latin typeface="Times New Roman" panose="02020603050405020304" pitchFamily="18" charset="0"/>
                <a:cs typeface="Times New Roman" panose="02020603050405020304" pitchFamily="18" charset="0"/>
              </a:rPr>
              <a:t>in the </a:t>
            </a:r>
            <a:r>
              <a:rPr lang="en-US" altLang="zh-CN" sz="2000" b="1" i="0" dirty="0">
                <a:effectLst/>
                <a:latin typeface="Times New Roman" panose="02020603050405020304" pitchFamily="18" charset="0"/>
                <a:cs typeface="Times New Roman" panose="02020603050405020304" pitchFamily="18" charset="0"/>
              </a:rPr>
              <a:t>cage</a:t>
            </a:r>
            <a:r>
              <a:rPr lang="en-US" altLang="zh-CN" sz="2000" b="0" i="0" dirty="0">
                <a:effectLst/>
                <a:latin typeface="Times New Roman" panose="02020603050405020304" pitchFamily="18" charset="0"/>
                <a:cs typeface="Times New Roman" panose="02020603050405020304" pitchFamily="18" charset="0"/>
              </a:rPr>
              <a:t>, while a network of </a:t>
            </a:r>
            <a:r>
              <a:rPr lang="en-US" altLang="zh-CN" sz="2000" b="1" i="0" dirty="0">
                <a:effectLst/>
                <a:latin typeface="Times New Roman" panose="02020603050405020304" pitchFamily="18" charset="0"/>
                <a:cs typeface="Times New Roman" panose="02020603050405020304" pitchFamily="18" charset="0"/>
              </a:rPr>
              <a:t>environmental sensors </a:t>
            </a:r>
            <a:r>
              <a:rPr lang="en-US" altLang="zh-CN" sz="2000" b="0" i="0" dirty="0">
                <a:effectLst/>
                <a:latin typeface="Times New Roman" panose="02020603050405020304" pitchFamily="18" charset="0"/>
                <a:cs typeface="Times New Roman" panose="02020603050405020304" pitchFamily="18" charset="0"/>
              </a:rPr>
              <a:t>characterized local site conditions.</a:t>
            </a:r>
            <a:endParaRPr lang="zh-CN" altLang="en-US" sz="2000" dirty="0">
              <a:latin typeface="Times New Roman" panose="02020603050405020304" pitchFamily="18" charset="0"/>
              <a:cs typeface="Times New Roman" panose="02020603050405020304" pitchFamily="18" charset="0"/>
            </a:endParaRPr>
          </a:p>
        </p:txBody>
      </p:sp>
      <p:pic>
        <p:nvPicPr>
          <p:cNvPr id="18" name="Picture 2">
            <a:extLst>
              <a:ext uri="{FF2B5EF4-FFF2-40B4-BE49-F238E27FC236}">
                <a16:creationId xmlns:a16="http://schemas.microsoft.com/office/drawing/2014/main" id="{81AD3FDB-5394-4719-9198-D60A885BB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571" y="5142977"/>
            <a:ext cx="818502" cy="162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2B59B6AD-97CB-48E4-B2F9-DB3174C73B1E}"/>
              </a:ext>
            </a:extLst>
          </p:cNvPr>
          <p:cNvSpPr txBox="1"/>
          <p:nvPr/>
        </p:nvSpPr>
        <p:spPr>
          <a:xfrm>
            <a:off x="5105400" y="5802912"/>
            <a:ext cx="1661709" cy="646331"/>
          </a:xfrm>
          <a:prstGeom prst="rect">
            <a:avLst/>
          </a:prstGeom>
          <a:noFill/>
        </p:spPr>
        <p:txBody>
          <a:bodyPr wrap="square">
            <a:spAutoFit/>
          </a:bodyPr>
          <a:lstStyle/>
          <a:p>
            <a:r>
              <a:rPr lang="en-GB" altLang="zh-CN" b="0" i="0" dirty="0" err="1">
                <a:effectLst/>
                <a:latin typeface="AvenirLTProMedium"/>
              </a:rPr>
              <a:t>aquaMeasure</a:t>
            </a:r>
            <a:r>
              <a:rPr lang="en-GB" altLang="zh-CN" b="0" i="0" dirty="0">
                <a:effectLst/>
                <a:latin typeface="AvenirLTProMedium"/>
              </a:rPr>
              <a:t> sensors </a:t>
            </a:r>
            <a:endParaRPr lang="zh-CN" altLang="en-US" dirty="0"/>
          </a:p>
        </p:txBody>
      </p:sp>
      <p:sp>
        <p:nvSpPr>
          <p:cNvPr id="21" name="文本框 20">
            <a:extLst>
              <a:ext uri="{FF2B5EF4-FFF2-40B4-BE49-F238E27FC236}">
                <a16:creationId xmlns:a16="http://schemas.microsoft.com/office/drawing/2014/main" id="{7ABD6B53-1903-46C5-A345-F7EE719F6415}"/>
              </a:ext>
            </a:extLst>
          </p:cNvPr>
          <p:cNvSpPr txBox="1"/>
          <p:nvPr/>
        </p:nvSpPr>
        <p:spPr>
          <a:xfrm>
            <a:off x="7887915" y="2298132"/>
            <a:ext cx="4372962" cy="1938992"/>
          </a:xfrm>
          <a:prstGeom prst="rect">
            <a:avLst/>
          </a:prstGeom>
          <a:noFill/>
        </p:spPr>
        <p:txBody>
          <a:bodyPr wrap="square">
            <a:spAutoFit/>
          </a:bodyPr>
          <a:lstStyle/>
          <a:p>
            <a:r>
              <a:rPr lang="en-US" altLang="zh-CN" sz="2000" b="1" i="0" dirty="0">
                <a:effectLst/>
                <a:highlight>
                  <a:srgbClr val="FFFF00"/>
                </a:highlight>
                <a:latin typeface="Times New Roman" panose="02020603050405020304" pitchFamily="18" charset="0"/>
                <a:cs typeface="Times New Roman" panose="02020603050405020304" pitchFamily="18" charset="0"/>
              </a:rPr>
              <a:t>Fish response </a:t>
            </a:r>
            <a:r>
              <a:rPr lang="en-US" altLang="zh-CN" sz="2000" b="0" i="0" dirty="0">
                <a:effectLst/>
                <a:latin typeface="Times New Roman" panose="02020603050405020304" pitchFamily="18" charset="0"/>
                <a:cs typeface="Times New Roman" panose="02020603050405020304" pitchFamily="18" charset="0"/>
              </a:rPr>
              <a:t>based on thermoregulation (temperature variations), oxygen levels, or weather data can be used </a:t>
            </a:r>
            <a:r>
              <a:rPr lang="en-US" altLang="zh-CN" sz="2000" i="0" dirty="0">
                <a:effectLst/>
                <a:latin typeface="Times New Roman" panose="02020603050405020304" pitchFamily="18" charset="0"/>
                <a:cs typeface="Times New Roman" panose="02020603050405020304" pitchFamily="18" charset="0"/>
              </a:rPr>
              <a:t>to</a:t>
            </a:r>
            <a:r>
              <a:rPr lang="en-US" altLang="zh-CN" sz="2000" b="1" i="0" dirty="0">
                <a:effectLst/>
                <a:latin typeface="Times New Roman" panose="02020603050405020304" pitchFamily="18" charset="0"/>
                <a:cs typeface="Times New Roman" panose="02020603050405020304" pitchFamily="18" charset="0"/>
              </a:rPr>
              <a:t> inform feeding schedule, oxygen supplementation, or stocking densities to ensure fish health</a:t>
            </a:r>
            <a:r>
              <a:rPr lang="en-US" altLang="zh-CN" sz="2000" b="0" i="0" dirty="0">
                <a:effectLst/>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827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04E9F2-8842-45C3-BA68-E6161034E508}"/>
              </a:ext>
            </a:extLst>
          </p:cNvPr>
          <p:cNvPicPr>
            <a:picLocks noChangeAspect="1"/>
          </p:cNvPicPr>
          <p:nvPr/>
        </p:nvPicPr>
        <p:blipFill>
          <a:blip r:embed="rId2"/>
          <a:stretch>
            <a:fillRect/>
          </a:stretch>
        </p:blipFill>
        <p:spPr>
          <a:xfrm>
            <a:off x="322899" y="322580"/>
            <a:ext cx="6443661" cy="2671434"/>
          </a:xfrm>
          <a:prstGeom prst="rect">
            <a:avLst/>
          </a:prstGeom>
        </p:spPr>
      </p:pic>
      <p:pic>
        <p:nvPicPr>
          <p:cNvPr id="7" name="图片 6">
            <a:extLst>
              <a:ext uri="{FF2B5EF4-FFF2-40B4-BE49-F238E27FC236}">
                <a16:creationId xmlns:a16="http://schemas.microsoft.com/office/drawing/2014/main" id="{EF5A0E01-6560-4A85-8E8B-0F42995C8864}"/>
              </a:ext>
            </a:extLst>
          </p:cNvPr>
          <p:cNvPicPr>
            <a:picLocks noChangeAspect="1"/>
          </p:cNvPicPr>
          <p:nvPr/>
        </p:nvPicPr>
        <p:blipFill>
          <a:blip r:embed="rId3"/>
          <a:stretch>
            <a:fillRect/>
          </a:stretch>
        </p:blipFill>
        <p:spPr>
          <a:xfrm>
            <a:off x="6876721" y="398136"/>
            <a:ext cx="4807279" cy="2520321"/>
          </a:xfrm>
          <a:prstGeom prst="rect">
            <a:avLst/>
          </a:prstGeom>
        </p:spPr>
      </p:pic>
      <p:pic>
        <p:nvPicPr>
          <p:cNvPr id="10" name="图片 9">
            <a:extLst>
              <a:ext uri="{FF2B5EF4-FFF2-40B4-BE49-F238E27FC236}">
                <a16:creationId xmlns:a16="http://schemas.microsoft.com/office/drawing/2014/main" id="{39E876F9-8FC8-4B5A-99C9-505D960E73AB}"/>
              </a:ext>
            </a:extLst>
          </p:cNvPr>
          <p:cNvPicPr>
            <a:picLocks noChangeAspect="1"/>
          </p:cNvPicPr>
          <p:nvPr/>
        </p:nvPicPr>
        <p:blipFill>
          <a:blip r:embed="rId4"/>
          <a:stretch>
            <a:fillRect/>
          </a:stretch>
        </p:blipFill>
        <p:spPr>
          <a:xfrm>
            <a:off x="185579" y="3146875"/>
            <a:ext cx="6718300" cy="3346950"/>
          </a:xfrm>
          <a:prstGeom prst="rect">
            <a:avLst/>
          </a:prstGeom>
        </p:spPr>
      </p:pic>
    </p:spTree>
    <p:extLst>
      <p:ext uri="{BB962C8B-B14F-4D97-AF65-F5344CB8AC3E}">
        <p14:creationId xmlns:p14="http://schemas.microsoft.com/office/powerpoint/2010/main" val="1317521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065836-550E-4ED9-B0C8-9F5C78BE79F1}"/>
              </a:ext>
            </a:extLst>
          </p:cNvPr>
          <p:cNvPicPr>
            <a:picLocks noChangeAspect="1"/>
          </p:cNvPicPr>
          <p:nvPr/>
        </p:nvPicPr>
        <p:blipFill>
          <a:blip r:embed="rId2"/>
          <a:stretch>
            <a:fillRect/>
          </a:stretch>
        </p:blipFill>
        <p:spPr>
          <a:xfrm>
            <a:off x="327957" y="1260247"/>
            <a:ext cx="5160031" cy="2694533"/>
          </a:xfrm>
          <a:prstGeom prst="rect">
            <a:avLst/>
          </a:prstGeom>
        </p:spPr>
      </p:pic>
      <p:sp>
        <p:nvSpPr>
          <p:cNvPr id="7" name="文本框 6">
            <a:extLst>
              <a:ext uri="{FF2B5EF4-FFF2-40B4-BE49-F238E27FC236}">
                <a16:creationId xmlns:a16="http://schemas.microsoft.com/office/drawing/2014/main" id="{1D37A532-6F0A-4AB5-BB22-49D4CEA6ECDE}"/>
              </a:ext>
            </a:extLst>
          </p:cNvPr>
          <p:cNvSpPr txBox="1"/>
          <p:nvPr/>
        </p:nvSpPr>
        <p:spPr>
          <a:xfrm>
            <a:off x="327957" y="318254"/>
            <a:ext cx="8427423" cy="523220"/>
          </a:xfrm>
          <a:prstGeom prst="rect">
            <a:avLst/>
          </a:prstGeom>
          <a:noFill/>
        </p:spPr>
        <p:txBody>
          <a:bodyPr wrap="square">
            <a:spAutoFit/>
          </a:bodyPr>
          <a:lstStyle/>
          <a:p>
            <a:pPr algn="l" fontAlgn="base"/>
            <a:r>
              <a:rPr lang="en-US" altLang="zh-CN" sz="2800" b="1" i="0" dirty="0">
                <a:solidFill>
                  <a:srgbClr val="000000"/>
                </a:solidFill>
                <a:effectLst/>
                <a:latin typeface="Times New Roman" panose="02020603050405020304" pitchFamily="18" charset="0"/>
                <a:cs typeface="Times New Roman" panose="02020603050405020304" pitchFamily="18" charset="0"/>
              </a:rPr>
              <a:t>Secure Cloud Communications for Aquaculture</a:t>
            </a:r>
          </a:p>
        </p:txBody>
      </p:sp>
      <p:sp>
        <p:nvSpPr>
          <p:cNvPr id="9" name="文本框 8">
            <a:extLst>
              <a:ext uri="{FF2B5EF4-FFF2-40B4-BE49-F238E27FC236}">
                <a16:creationId xmlns:a16="http://schemas.microsoft.com/office/drawing/2014/main" id="{3591E505-7486-402A-AA79-9525ADBC8BF3}"/>
              </a:ext>
            </a:extLst>
          </p:cNvPr>
          <p:cNvSpPr txBox="1"/>
          <p:nvPr/>
        </p:nvSpPr>
        <p:spPr>
          <a:xfrm>
            <a:off x="5766139" y="1351687"/>
            <a:ext cx="6097904" cy="1938992"/>
          </a:xfrm>
          <a:prstGeom prst="rect">
            <a:avLst/>
          </a:prstGeom>
          <a:noFill/>
        </p:spPr>
        <p:txBody>
          <a:bodyPr wrap="square">
            <a:spAutoFit/>
          </a:bodyPr>
          <a:lstStyle/>
          <a:p>
            <a:pPr marL="285750" indent="-285750" algn="l" fontAlgn="base">
              <a:buFont typeface="Arial" panose="020B0604020202020204" pitchFamily="34" charset="0"/>
              <a:buChar char="•"/>
            </a:pPr>
            <a:r>
              <a:rPr lang="en-US" altLang="zh-CN" sz="2000" b="0" i="0" dirty="0">
                <a:solidFill>
                  <a:srgbClr val="000000"/>
                </a:solidFill>
                <a:effectLst/>
                <a:latin typeface="Times New Roman" panose="02020603050405020304" pitchFamily="18" charset="0"/>
                <a:cs typeface="Times New Roman" panose="02020603050405020304" pitchFamily="18" charset="0"/>
              </a:rPr>
              <a:t>All the information from </a:t>
            </a:r>
            <a:r>
              <a:rPr lang="en-US" altLang="zh-CN" sz="2000" b="1" i="0" u="none" strike="noStrike" dirty="0" err="1">
                <a:solidFill>
                  <a:srgbClr val="0B7E9C"/>
                </a:solidFill>
                <a:effectLst/>
                <a:latin typeface="Times New Roman" panose="02020603050405020304" pitchFamily="18" charset="0"/>
                <a:cs typeface="Times New Roman" panose="02020603050405020304" pitchFamily="18" charset="0"/>
                <a:hlinkClick r:id="rId3"/>
              </a:rPr>
              <a:t>aquaMeasure</a:t>
            </a:r>
            <a:r>
              <a:rPr lang="en-US" altLang="zh-CN" sz="2000" b="1" i="0" u="none" strike="noStrike" dirty="0">
                <a:solidFill>
                  <a:srgbClr val="0B7E9C"/>
                </a:solidFill>
                <a:effectLst/>
                <a:latin typeface="Times New Roman" panose="02020603050405020304" pitchFamily="18" charset="0"/>
                <a:cs typeface="Times New Roman" panose="02020603050405020304" pitchFamily="18" charset="0"/>
                <a:hlinkClick r:id="rId3"/>
              </a:rPr>
              <a:t> sensors</a:t>
            </a:r>
            <a:r>
              <a:rPr lang="en-US" altLang="zh-CN" sz="2000" b="1" i="0" dirty="0">
                <a:solidFill>
                  <a:srgbClr val="000000"/>
                </a:solidFill>
                <a:effectLst/>
                <a:latin typeface="Times New Roman" panose="02020603050405020304" pitchFamily="18" charset="0"/>
                <a:cs typeface="Times New Roman" panose="02020603050405020304" pitchFamily="18" charset="0"/>
              </a:rPr>
              <a:t> </a:t>
            </a:r>
            <a:r>
              <a:rPr lang="en-US" altLang="zh-CN" sz="2000" b="0" i="0" dirty="0">
                <a:solidFill>
                  <a:srgbClr val="000000"/>
                </a:solidFill>
                <a:effectLst/>
                <a:latin typeface="Times New Roman" panose="02020603050405020304" pitchFamily="18" charset="0"/>
                <a:cs typeface="Times New Roman" panose="02020603050405020304" pitchFamily="18" charset="0"/>
              </a:rPr>
              <a:t>is sent to the </a:t>
            </a:r>
            <a:r>
              <a:rPr lang="en-US" altLang="zh-CN" sz="2000" b="1" i="0" dirty="0" err="1">
                <a:solidFill>
                  <a:srgbClr val="000000"/>
                </a:solidFill>
                <a:effectLst/>
                <a:latin typeface="Times New Roman" panose="02020603050405020304" pitchFamily="18" charset="0"/>
                <a:cs typeface="Times New Roman" panose="02020603050405020304" pitchFamily="18" charset="0"/>
              </a:rPr>
              <a:t>aquaHub</a:t>
            </a:r>
            <a:r>
              <a:rPr lang="en-US" altLang="zh-CN" sz="2000" b="0" i="0" dirty="0">
                <a:solidFill>
                  <a:srgbClr val="000000"/>
                </a:solidFill>
                <a:effectLst/>
                <a:latin typeface="Times New Roman" panose="02020603050405020304" pitchFamily="18" charset="0"/>
                <a:cs typeface="Times New Roman" panose="02020603050405020304" pitchFamily="18" charset="0"/>
              </a:rPr>
              <a:t>, which can be mounted on existing infrastructure or on a feed barge. </a:t>
            </a:r>
          </a:p>
          <a:p>
            <a:pPr marL="285750" indent="-285750" algn="l" fontAlgn="base">
              <a:buFont typeface="Arial" panose="020B0604020202020204" pitchFamily="34" charset="0"/>
              <a:buChar char="•"/>
            </a:pPr>
            <a:r>
              <a:rPr lang="en-US" altLang="zh-CN" sz="2000" b="0" i="0" dirty="0">
                <a:solidFill>
                  <a:srgbClr val="000000"/>
                </a:solidFill>
                <a:effectLst/>
                <a:latin typeface="Times New Roman" panose="02020603050405020304" pitchFamily="18" charset="0"/>
                <a:cs typeface="Times New Roman" panose="02020603050405020304" pitchFamily="18" charset="0"/>
              </a:rPr>
              <a:t>Roughly the </a:t>
            </a:r>
            <a:r>
              <a:rPr lang="en-US" altLang="zh-CN" sz="2000" b="1" i="0" dirty="0">
                <a:solidFill>
                  <a:srgbClr val="000000"/>
                </a:solidFill>
                <a:effectLst/>
                <a:latin typeface="Times New Roman" panose="02020603050405020304" pitchFamily="18" charset="0"/>
                <a:cs typeface="Times New Roman" panose="02020603050405020304" pitchFamily="18" charset="0"/>
              </a:rPr>
              <a:t>size of a shoebox</a:t>
            </a:r>
            <a:r>
              <a:rPr lang="en-US" altLang="zh-CN" sz="2000" b="0" i="0" dirty="0">
                <a:solidFill>
                  <a:srgbClr val="000000"/>
                </a:solidFill>
                <a:effectLst/>
                <a:latin typeface="Times New Roman" panose="02020603050405020304" pitchFamily="18" charset="0"/>
                <a:cs typeface="Times New Roman" panose="02020603050405020304" pitchFamily="18" charset="0"/>
              </a:rPr>
              <a:t>, the </a:t>
            </a:r>
            <a:r>
              <a:rPr lang="en-US" altLang="zh-CN" sz="2000" b="0" i="0" dirty="0" err="1">
                <a:solidFill>
                  <a:srgbClr val="000000"/>
                </a:solidFill>
                <a:effectLst/>
                <a:latin typeface="Times New Roman" panose="02020603050405020304" pitchFamily="18" charset="0"/>
                <a:cs typeface="Times New Roman" panose="02020603050405020304" pitchFamily="18" charset="0"/>
              </a:rPr>
              <a:t>aquaHub</a:t>
            </a:r>
            <a:r>
              <a:rPr lang="en-US" altLang="zh-CN" sz="2000" b="0" i="0" dirty="0">
                <a:solidFill>
                  <a:srgbClr val="000000"/>
                </a:solidFill>
                <a:effectLst/>
                <a:latin typeface="Times New Roman" panose="02020603050405020304" pitchFamily="18" charset="0"/>
                <a:cs typeface="Times New Roman" panose="02020603050405020304" pitchFamily="18" charset="0"/>
              </a:rPr>
              <a:t> uploads the data to the cloud via </a:t>
            </a:r>
            <a:r>
              <a:rPr lang="en-US" altLang="zh-CN" sz="2000" b="1" i="0" dirty="0">
                <a:solidFill>
                  <a:srgbClr val="000000"/>
                </a:solidFill>
                <a:effectLst/>
                <a:latin typeface="Times New Roman" panose="02020603050405020304" pitchFamily="18" charset="0"/>
                <a:cs typeface="Times New Roman" panose="02020603050405020304" pitchFamily="18" charset="0"/>
              </a:rPr>
              <a:t>cellular, Wi-Fi or Iridium satellite</a:t>
            </a:r>
          </a:p>
        </p:txBody>
      </p:sp>
      <p:pic>
        <p:nvPicPr>
          <p:cNvPr id="10" name="图片 9">
            <a:extLst>
              <a:ext uri="{FF2B5EF4-FFF2-40B4-BE49-F238E27FC236}">
                <a16:creationId xmlns:a16="http://schemas.microsoft.com/office/drawing/2014/main" id="{E40A28BF-B2F1-4F54-BF56-774B7B63FA31}"/>
              </a:ext>
            </a:extLst>
          </p:cNvPr>
          <p:cNvPicPr>
            <a:picLocks noChangeAspect="1"/>
          </p:cNvPicPr>
          <p:nvPr/>
        </p:nvPicPr>
        <p:blipFill>
          <a:blip r:embed="rId4"/>
          <a:stretch>
            <a:fillRect/>
          </a:stretch>
        </p:blipFill>
        <p:spPr>
          <a:xfrm>
            <a:off x="423052" y="4103370"/>
            <a:ext cx="2484920" cy="2655883"/>
          </a:xfrm>
          <a:prstGeom prst="rect">
            <a:avLst/>
          </a:prstGeom>
        </p:spPr>
      </p:pic>
      <p:sp>
        <p:nvSpPr>
          <p:cNvPr id="11" name="矩形 10">
            <a:extLst>
              <a:ext uri="{FF2B5EF4-FFF2-40B4-BE49-F238E27FC236}">
                <a16:creationId xmlns:a16="http://schemas.microsoft.com/office/drawing/2014/main" id="{C2D73FD6-C8B7-4894-AF5E-2B181BF998B0}"/>
              </a:ext>
            </a:extLst>
          </p:cNvPr>
          <p:cNvSpPr/>
          <p:nvPr/>
        </p:nvSpPr>
        <p:spPr>
          <a:xfrm>
            <a:off x="423052" y="1943100"/>
            <a:ext cx="2125838" cy="1668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835D425-9C49-4ECB-95AF-37BB89C26F12}"/>
              </a:ext>
            </a:extLst>
          </p:cNvPr>
          <p:cNvSpPr txBox="1"/>
          <p:nvPr/>
        </p:nvSpPr>
        <p:spPr>
          <a:xfrm>
            <a:off x="5487988" y="4313009"/>
            <a:ext cx="3763723"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Replaced by UAV in remote area</a:t>
            </a:r>
            <a:endParaRPr lang="zh-CN" altLang="en-US" sz="2000" b="1"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017DC2F2-30F2-49F6-8143-A6E83B8C7E21}"/>
              </a:ext>
            </a:extLst>
          </p:cNvPr>
          <p:cNvCxnSpPr>
            <a:cxnSpLocks/>
          </p:cNvCxnSpPr>
          <p:nvPr/>
        </p:nvCxnSpPr>
        <p:spPr>
          <a:xfrm>
            <a:off x="1371600" y="3611880"/>
            <a:ext cx="0" cy="901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B81573EC-32C4-4B3E-A5E9-D21236D81E6B}"/>
              </a:ext>
            </a:extLst>
          </p:cNvPr>
          <p:cNvCxnSpPr/>
          <p:nvPr/>
        </p:nvCxnSpPr>
        <p:spPr>
          <a:xfrm>
            <a:off x="3086100" y="4513064"/>
            <a:ext cx="22745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419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6A5974-21BE-48C6-9FEE-BE532346C14C}"/>
              </a:ext>
            </a:extLst>
          </p:cNvPr>
          <p:cNvGrpSpPr/>
          <p:nvPr/>
        </p:nvGrpSpPr>
        <p:grpSpPr>
          <a:xfrm>
            <a:off x="3242028" y="463388"/>
            <a:ext cx="8838799" cy="5385016"/>
            <a:chOff x="1676600" y="0"/>
            <a:chExt cx="8838799" cy="5385016"/>
          </a:xfrm>
        </p:grpSpPr>
        <p:sp>
          <p:nvSpPr>
            <p:cNvPr id="9" name="立方体 8">
              <a:extLst>
                <a:ext uri="{FF2B5EF4-FFF2-40B4-BE49-F238E27FC236}">
                  <a16:creationId xmlns:a16="http://schemas.microsoft.com/office/drawing/2014/main" id="{C4BA616F-652E-4F3B-BB9D-DC208D8FFE47}"/>
                </a:ext>
              </a:extLst>
            </p:cNvPr>
            <p:cNvSpPr/>
            <p:nvPr/>
          </p:nvSpPr>
          <p:spPr>
            <a:xfrm>
              <a:off x="1676600" y="2809904"/>
              <a:ext cx="8838799" cy="2575112"/>
            </a:xfrm>
            <a:prstGeom prst="cube">
              <a:avLst>
                <a:gd name="adj" fmla="val 65407"/>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图形 40">
              <a:extLst>
                <a:ext uri="{FF2B5EF4-FFF2-40B4-BE49-F238E27FC236}">
                  <a16:creationId xmlns:a16="http://schemas.microsoft.com/office/drawing/2014/main" id="{AC21F2B3-7495-40B3-91B9-00AEB4592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6038" y="0"/>
              <a:ext cx="1334628" cy="1334628"/>
            </a:xfrm>
            <a:prstGeom prst="rect">
              <a:avLst/>
            </a:prstGeom>
          </p:spPr>
        </p:pic>
        <p:pic>
          <p:nvPicPr>
            <p:cNvPr id="31" name="图形 30">
              <a:extLst>
                <a:ext uri="{FF2B5EF4-FFF2-40B4-BE49-F238E27FC236}">
                  <a16:creationId xmlns:a16="http://schemas.microsoft.com/office/drawing/2014/main" id="{4A7C7E43-C8A8-4DB9-BB4E-F2C020081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3352" y="3128578"/>
              <a:ext cx="1243886" cy="1243886"/>
            </a:xfrm>
            <a:prstGeom prst="rect">
              <a:avLst/>
            </a:prstGeom>
          </p:spPr>
        </p:pic>
        <p:grpSp>
          <p:nvGrpSpPr>
            <p:cNvPr id="97" name="组合 96">
              <a:extLst>
                <a:ext uri="{FF2B5EF4-FFF2-40B4-BE49-F238E27FC236}">
                  <a16:creationId xmlns:a16="http://schemas.microsoft.com/office/drawing/2014/main" id="{690D477B-735D-4E89-B483-92F701C6E617}"/>
                </a:ext>
              </a:extLst>
            </p:cNvPr>
            <p:cNvGrpSpPr/>
            <p:nvPr/>
          </p:nvGrpSpPr>
          <p:grpSpPr>
            <a:xfrm>
              <a:off x="5209738" y="1127953"/>
              <a:ext cx="206042" cy="497255"/>
              <a:chOff x="5853754" y="690737"/>
              <a:chExt cx="350196" cy="845153"/>
            </a:xfrm>
          </p:grpSpPr>
          <p:sp>
            <p:nvSpPr>
              <p:cNvPr id="98" name="圆柱体 97">
                <a:extLst>
                  <a:ext uri="{FF2B5EF4-FFF2-40B4-BE49-F238E27FC236}">
                    <a16:creationId xmlns:a16="http://schemas.microsoft.com/office/drawing/2014/main" id="{B06CA841-E1D6-4903-BD24-6FDA0116AAEB}"/>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圆柱体 98">
                <a:extLst>
                  <a:ext uri="{FF2B5EF4-FFF2-40B4-BE49-F238E27FC236}">
                    <a16:creationId xmlns:a16="http://schemas.microsoft.com/office/drawing/2014/main" id="{64F6EEF4-98C3-454E-B953-AE35413A0A59}"/>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组合 103">
              <a:extLst>
                <a:ext uri="{FF2B5EF4-FFF2-40B4-BE49-F238E27FC236}">
                  <a16:creationId xmlns:a16="http://schemas.microsoft.com/office/drawing/2014/main" id="{BE075973-F3BD-489E-9952-9CE6A433D1BA}"/>
                </a:ext>
              </a:extLst>
            </p:cNvPr>
            <p:cNvGrpSpPr/>
            <p:nvPr/>
          </p:nvGrpSpPr>
          <p:grpSpPr>
            <a:xfrm>
              <a:off x="5969253" y="1563520"/>
              <a:ext cx="206042" cy="497255"/>
              <a:chOff x="5853754" y="690737"/>
              <a:chExt cx="350196" cy="845153"/>
            </a:xfrm>
          </p:grpSpPr>
          <p:sp>
            <p:nvSpPr>
              <p:cNvPr id="105" name="圆柱体 104">
                <a:extLst>
                  <a:ext uri="{FF2B5EF4-FFF2-40B4-BE49-F238E27FC236}">
                    <a16:creationId xmlns:a16="http://schemas.microsoft.com/office/drawing/2014/main" id="{F6B7D548-1275-470F-BDC5-7AAFCD627CCA}"/>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圆柱体 105">
                <a:extLst>
                  <a:ext uri="{FF2B5EF4-FFF2-40B4-BE49-F238E27FC236}">
                    <a16:creationId xmlns:a16="http://schemas.microsoft.com/office/drawing/2014/main" id="{46B03CFE-8921-446E-85EA-4520215C8568}"/>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组合 106">
              <a:extLst>
                <a:ext uri="{FF2B5EF4-FFF2-40B4-BE49-F238E27FC236}">
                  <a16:creationId xmlns:a16="http://schemas.microsoft.com/office/drawing/2014/main" id="{CA946B2C-95B4-469F-A2DE-6AEC11362DF2}"/>
                </a:ext>
              </a:extLst>
            </p:cNvPr>
            <p:cNvGrpSpPr/>
            <p:nvPr/>
          </p:nvGrpSpPr>
          <p:grpSpPr>
            <a:xfrm>
              <a:off x="6771309" y="1905930"/>
              <a:ext cx="206042" cy="497255"/>
              <a:chOff x="5853754" y="690737"/>
              <a:chExt cx="350196" cy="845153"/>
            </a:xfrm>
          </p:grpSpPr>
          <p:sp>
            <p:nvSpPr>
              <p:cNvPr id="108" name="圆柱体 107">
                <a:extLst>
                  <a:ext uri="{FF2B5EF4-FFF2-40B4-BE49-F238E27FC236}">
                    <a16:creationId xmlns:a16="http://schemas.microsoft.com/office/drawing/2014/main" id="{764AC573-8974-4F0F-9974-2B023807D22B}"/>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圆柱体 108">
                <a:extLst>
                  <a:ext uri="{FF2B5EF4-FFF2-40B4-BE49-F238E27FC236}">
                    <a16:creationId xmlns:a16="http://schemas.microsoft.com/office/drawing/2014/main" id="{8CD2CA91-7F52-4E12-B4BD-C3A77813F47A}"/>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0" name="组合 109">
              <a:extLst>
                <a:ext uri="{FF2B5EF4-FFF2-40B4-BE49-F238E27FC236}">
                  <a16:creationId xmlns:a16="http://schemas.microsoft.com/office/drawing/2014/main" id="{FE705551-985D-4D1B-AD94-29522276E500}"/>
                </a:ext>
              </a:extLst>
            </p:cNvPr>
            <p:cNvGrpSpPr/>
            <p:nvPr/>
          </p:nvGrpSpPr>
          <p:grpSpPr>
            <a:xfrm>
              <a:off x="7455098" y="2312649"/>
              <a:ext cx="206042" cy="497255"/>
              <a:chOff x="5853754" y="690737"/>
              <a:chExt cx="350196" cy="845153"/>
            </a:xfrm>
          </p:grpSpPr>
          <p:sp>
            <p:nvSpPr>
              <p:cNvPr id="111" name="圆柱体 110">
                <a:extLst>
                  <a:ext uri="{FF2B5EF4-FFF2-40B4-BE49-F238E27FC236}">
                    <a16:creationId xmlns:a16="http://schemas.microsoft.com/office/drawing/2014/main" id="{3F4F83D2-17F0-4FB7-A898-D5FB5D742AB8}"/>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圆柱体 111">
                <a:extLst>
                  <a:ext uri="{FF2B5EF4-FFF2-40B4-BE49-F238E27FC236}">
                    <a16:creationId xmlns:a16="http://schemas.microsoft.com/office/drawing/2014/main" id="{D451410D-4D37-4FEE-8A1E-0348ED42E3F1}"/>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7" name="文本框 16">
            <a:extLst>
              <a:ext uri="{FF2B5EF4-FFF2-40B4-BE49-F238E27FC236}">
                <a16:creationId xmlns:a16="http://schemas.microsoft.com/office/drawing/2014/main" id="{50F87E54-6B2C-410C-8347-6C466B5C1F20}"/>
              </a:ext>
            </a:extLst>
          </p:cNvPr>
          <p:cNvSpPr txBox="1"/>
          <p:nvPr/>
        </p:nvSpPr>
        <p:spPr>
          <a:xfrm>
            <a:off x="193076" y="117784"/>
            <a:ext cx="6097904" cy="523220"/>
          </a:xfrm>
          <a:prstGeom prst="rect">
            <a:avLst/>
          </a:prstGeom>
          <a:noFill/>
        </p:spPr>
        <p:txBody>
          <a:bodyPr wrap="square">
            <a:spAutoFit/>
          </a:bodyPr>
          <a:lstStyle/>
          <a:p>
            <a:pPr algn="l"/>
            <a:r>
              <a:rPr lang="en-GB" altLang="zh-CN" sz="2800" b="1" i="0" dirty="0">
                <a:effectLst/>
                <a:latin typeface="Times New Roman" panose="02020603050405020304" pitchFamily="18" charset="0"/>
                <a:cs typeface="Times New Roman" panose="02020603050405020304" pitchFamily="18" charset="0"/>
              </a:rPr>
              <a:t>Emergency communication</a:t>
            </a:r>
          </a:p>
        </p:txBody>
      </p:sp>
      <p:sp>
        <p:nvSpPr>
          <p:cNvPr id="21" name="文本框 20">
            <a:extLst>
              <a:ext uri="{FF2B5EF4-FFF2-40B4-BE49-F238E27FC236}">
                <a16:creationId xmlns:a16="http://schemas.microsoft.com/office/drawing/2014/main" id="{05447BE3-3220-4765-BE9A-605B3F0522DE}"/>
              </a:ext>
            </a:extLst>
          </p:cNvPr>
          <p:cNvSpPr txBox="1"/>
          <p:nvPr/>
        </p:nvSpPr>
        <p:spPr>
          <a:xfrm>
            <a:off x="193076" y="1009596"/>
            <a:ext cx="6097904" cy="1938992"/>
          </a:xfrm>
          <a:prstGeom prst="rect">
            <a:avLst/>
          </a:prstGeom>
          <a:noFill/>
        </p:spPr>
        <p:txBody>
          <a:bodyPr wrap="square">
            <a:spAutoFit/>
          </a:bodyPr>
          <a:lstStyle/>
          <a:p>
            <a:r>
              <a:rPr lang="en-US" altLang="zh-CN" sz="2000" dirty="0">
                <a:effectLst/>
                <a:latin typeface="Times New Roman" panose="02020603050405020304" pitchFamily="18" charset="0"/>
                <a:ea typeface="Times New Roman" panose="02020603050405020304" pitchFamily="18" charset="0"/>
              </a:rPr>
              <a:t>An example</a:t>
            </a:r>
          </a:p>
          <a:p>
            <a:pPr marL="342900" indent="-342900">
              <a:buFont typeface="Arial" panose="020B0604020202020204" pitchFamily="34" charset="0"/>
              <a:buChar char="•"/>
            </a:pPr>
            <a:r>
              <a:rPr lang="en-US" altLang="zh-CN" sz="2000" dirty="0">
                <a:effectLst/>
                <a:latin typeface="Times New Roman" panose="02020603050405020304" pitchFamily="18" charset="0"/>
                <a:ea typeface="Times New Roman" panose="02020603050405020304" pitchFamily="18" charset="0"/>
              </a:rPr>
              <a:t>In World War II, expendable sonobuoy was dropped into the ocean in response to the devastating destruction of shipping in the Atlantic caused by  U-boats.</a:t>
            </a:r>
          </a:p>
          <a:p>
            <a:pPr marL="342900" indent="-342900">
              <a:buFont typeface="Arial" panose="020B0604020202020204" pitchFamily="34" charset="0"/>
              <a:buChar char="•"/>
            </a:pPr>
            <a:endParaRPr lang="en-US" altLang="zh-CN" sz="2000" dirty="0">
              <a:effectLst/>
              <a:latin typeface="Times New Roman" panose="02020603050405020304" pitchFamily="18" charset="0"/>
              <a:ea typeface="Times New Roman" panose="02020603050405020304" pitchFamily="18" charset="0"/>
            </a:endParaRPr>
          </a:p>
        </p:txBody>
      </p:sp>
      <p:sp>
        <p:nvSpPr>
          <p:cNvPr id="26" name="文本框 25">
            <a:extLst>
              <a:ext uri="{FF2B5EF4-FFF2-40B4-BE49-F238E27FC236}">
                <a16:creationId xmlns:a16="http://schemas.microsoft.com/office/drawing/2014/main" id="{1C916D4B-BF09-4E12-8114-7DC9245B88B1}"/>
              </a:ext>
            </a:extLst>
          </p:cNvPr>
          <p:cNvSpPr txBox="1"/>
          <p:nvPr/>
        </p:nvSpPr>
        <p:spPr>
          <a:xfrm>
            <a:off x="193076" y="6250385"/>
            <a:ext cx="6097904" cy="369332"/>
          </a:xfrm>
          <a:prstGeom prst="rect">
            <a:avLst/>
          </a:prstGeom>
          <a:noFill/>
        </p:spPr>
        <p:txBody>
          <a:bodyPr wrap="square">
            <a:spAutoFit/>
          </a:bodyPr>
          <a:lstStyle/>
          <a:p>
            <a:r>
              <a:rPr lang="zh-CN" altLang="en-US" dirty="0"/>
              <a:t>https://apps.dtic.mil/dtic/tr/fulltext/u2/a597432.pdf</a:t>
            </a:r>
          </a:p>
        </p:txBody>
      </p:sp>
    </p:spTree>
    <p:extLst>
      <p:ext uri="{BB962C8B-B14F-4D97-AF65-F5344CB8AC3E}">
        <p14:creationId xmlns:p14="http://schemas.microsoft.com/office/powerpoint/2010/main" val="293197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立方体 8">
            <a:extLst>
              <a:ext uri="{FF2B5EF4-FFF2-40B4-BE49-F238E27FC236}">
                <a16:creationId xmlns:a16="http://schemas.microsoft.com/office/drawing/2014/main" id="{C4BA616F-652E-4F3B-BB9D-DC208D8FFE47}"/>
              </a:ext>
            </a:extLst>
          </p:cNvPr>
          <p:cNvSpPr/>
          <p:nvPr/>
        </p:nvSpPr>
        <p:spPr>
          <a:xfrm>
            <a:off x="994394" y="1574842"/>
            <a:ext cx="10758638" cy="3959460"/>
          </a:xfrm>
          <a:prstGeom prst="cube">
            <a:avLst>
              <a:gd name="adj" fmla="val 65407"/>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组合 19">
            <a:extLst>
              <a:ext uri="{FF2B5EF4-FFF2-40B4-BE49-F238E27FC236}">
                <a16:creationId xmlns:a16="http://schemas.microsoft.com/office/drawing/2014/main" id="{EECACF58-EFC2-4809-A3FD-7BB668D818FE}"/>
              </a:ext>
            </a:extLst>
          </p:cNvPr>
          <p:cNvGrpSpPr/>
          <p:nvPr/>
        </p:nvGrpSpPr>
        <p:grpSpPr>
          <a:xfrm>
            <a:off x="3819591" y="2600054"/>
            <a:ext cx="350196" cy="845153"/>
            <a:chOff x="5853754" y="690737"/>
            <a:chExt cx="350196" cy="845153"/>
          </a:xfrm>
        </p:grpSpPr>
        <p:sp>
          <p:nvSpPr>
            <p:cNvPr id="21" name="圆柱体 20">
              <a:extLst>
                <a:ext uri="{FF2B5EF4-FFF2-40B4-BE49-F238E27FC236}">
                  <a16:creationId xmlns:a16="http://schemas.microsoft.com/office/drawing/2014/main" id="{247E6791-272B-4D37-B14D-4E85D351EB62}"/>
                </a:ext>
              </a:extLst>
            </p:cNvPr>
            <p:cNvSpPr/>
            <p:nvPr/>
          </p:nvSpPr>
          <p:spPr>
            <a:xfrm>
              <a:off x="5853754" y="1069799"/>
              <a:ext cx="350196" cy="466091"/>
            </a:xfrm>
            <a:prstGeom prst="can">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圆柱体 21">
              <a:extLst>
                <a:ext uri="{FF2B5EF4-FFF2-40B4-BE49-F238E27FC236}">
                  <a16:creationId xmlns:a16="http://schemas.microsoft.com/office/drawing/2014/main" id="{5A1BB061-08B0-4128-BDAA-D84CD862477B}"/>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组合 22">
            <a:extLst>
              <a:ext uri="{FF2B5EF4-FFF2-40B4-BE49-F238E27FC236}">
                <a16:creationId xmlns:a16="http://schemas.microsoft.com/office/drawing/2014/main" id="{A72348A2-37FF-45E4-A4DB-AC379DF40C22}"/>
              </a:ext>
            </a:extLst>
          </p:cNvPr>
          <p:cNvGrpSpPr/>
          <p:nvPr/>
        </p:nvGrpSpPr>
        <p:grpSpPr>
          <a:xfrm>
            <a:off x="7537171" y="1362213"/>
            <a:ext cx="350196" cy="845153"/>
            <a:chOff x="5853754" y="690737"/>
            <a:chExt cx="350196" cy="845153"/>
          </a:xfrm>
        </p:grpSpPr>
        <p:sp>
          <p:nvSpPr>
            <p:cNvPr id="24" name="圆柱体 23">
              <a:extLst>
                <a:ext uri="{FF2B5EF4-FFF2-40B4-BE49-F238E27FC236}">
                  <a16:creationId xmlns:a16="http://schemas.microsoft.com/office/drawing/2014/main" id="{44DB9481-FE2E-43BE-9F6E-CD557DB01774}"/>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圆柱体 24">
              <a:extLst>
                <a:ext uri="{FF2B5EF4-FFF2-40B4-BE49-F238E27FC236}">
                  <a16:creationId xmlns:a16="http://schemas.microsoft.com/office/drawing/2014/main" id="{FA6149EF-BEDB-4BC0-AFBB-27A42F6F2EE5}"/>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组合 18">
            <a:extLst>
              <a:ext uri="{FF2B5EF4-FFF2-40B4-BE49-F238E27FC236}">
                <a16:creationId xmlns:a16="http://schemas.microsoft.com/office/drawing/2014/main" id="{E21B21B3-A7DC-4413-BBBB-EC045E60B360}"/>
              </a:ext>
            </a:extLst>
          </p:cNvPr>
          <p:cNvGrpSpPr/>
          <p:nvPr/>
        </p:nvGrpSpPr>
        <p:grpSpPr>
          <a:xfrm>
            <a:off x="5012692" y="1318698"/>
            <a:ext cx="350196" cy="845153"/>
            <a:chOff x="5853754" y="690737"/>
            <a:chExt cx="350196" cy="845153"/>
          </a:xfrm>
        </p:grpSpPr>
        <p:sp>
          <p:nvSpPr>
            <p:cNvPr id="18" name="圆柱体 17">
              <a:extLst>
                <a:ext uri="{FF2B5EF4-FFF2-40B4-BE49-F238E27FC236}">
                  <a16:creationId xmlns:a16="http://schemas.microsoft.com/office/drawing/2014/main" id="{8E8AE7DB-B488-474E-8C7F-D0C0591AD9F0}"/>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圆柱体 14">
              <a:extLst>
                <a:ext uri="{FF2B5EF4-FFF2-40B4-BE49-F238E27FC236}">
                  <a16:creationId xmlns:a16="http://schemas.microsoft.com/office/drawing/2014/main" id="{C175E459-25D4-4E5B-96FB-BAECBA7FB060}"/>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1" name="图形 40">
            <a:extLst>
              <a:ext uri="{FF2B5EF4-FFF2-40B4-BE49-F238E27FC236}">
                <a16:creationId xmlns:a16="http://schemas.microsoft.com/office/drawing/2014/main" id="{AC21F2B3-7495-40B3-91B9-00AEB4592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0078" y="-26281"/>
            <a:ext cx="1334628" cy="1334628"/>
          </a:xfrm>
          <a:prstGeom prst="rect">
            <a:avLst/>
          </a:prstGeom>
        </p:spPr>
      </p:pic>
      <p:grpSp>
        <p:nvGrpSpPr>
          <p:cNvPr id="96" name="组合 95">
            <a:extLst>
              <a:ext uri="{FF2B5EF4-FFF2-40B4-BE49-F238E27FC236}">
                <a16:creationId xmlns:a16="http://schemas.microsoft.com/office/drawing/2014/main" id="{E9E335BE-915B-4112-90BE-5D9D7829EB80}"/>
              </a:ext>
            </a:extLst>
          </p:cNvPr>
          <p:cNvGrpSpPr/>
          <p:nvPr/>
        </p:nvGrpSpPr>
        <p:grpSpPr>
          <a:xfrm>
            <a:off x="3190500" y="3402879"/>
            <a:ext cx="1762226" cy="1380705"/>
            <a:chOff x="3190500" y="3402879"/>
            <a:chExt cx="1762226" cy="1380705"/>
          </a:xfrm>
        </p:grpSpPr>
        <p:cxnSp>
          <p:nvCxnSpPr>
            <p:cNvPr id="43" name="直接连接符 42">
              <a:extLst>
                <a:ext uri="{FF2B5EF4-FFF2-40B4-BE49-F238E27FC236}">
                  <a16:creationId xmlns:a16="http://schemas.microsoft.com/office/drawing/2014/main" id="{0F1CE473-F8F4-42B0-B738-5F8093BC9FEE}"/>
                </a:ext>
              </a:extLst>
            </p:cNvPr>
            <p:cNvCxnSpPr>
              <a:cxnSpLocks/>
            </p:cNvCxnSpPr>
            <p:nvPr/>
          </p:nvCxnSpPr>
          <p:spPr>
            <a:xfrm flipH="1">
              <a:off x="3190500" y="3402879"/>
              <a:ext cx="633850" cy="120549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9F9B220-D625-45A1-A778-FFFB417261B1}"/>
                </a:ext>
              </a:extLst>
            </p:cNvPr>
            <p:cNvCxnSpPr>
              <a:cxnSpLocks/>
              <a:endCxn id="50" idx="6"/>
            </p:cNvCxnSpPr>
            <p:nvPr/>
          </p:nvCxnSpPr>
          <p:spPr>
            <a:xfrm>
              <a:off x="4174545" y="3437407"/>
              <a:ext cx="778181" cy="120549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F6EF82C6-AFF3-4C42-8FA2-47D257B4DA01}"/>
                </a:ext>
              </a:extLst>
            </p:cNvPr>
            <p:cNvSpPr/>
            <p:nvPr/>
          </p:nvSpPr>
          <p:spPr>
            <a:xfrm>
              <a:off x="3190500" y="4502219"/>
              <a:ext cx="1762226" cy="28136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组合 58">
            <a:extLst>
              <a:ext uri="{FF2B5EF4-FFF2-40B4-BE49-F238E27FC236}">
                <a16:creationId xmlns:a16="http://schemas.microsoft.com/office/drawing/2014/main" id="{ED322429-1196-458D-A577-E4626122E418}"/>
              </a:ext>
            </a:extLst>
          </p:cNvPr>
          <p:cNvGrpSpPr/>
          <p:nvPr/>
        </p:nvGrpSpPr>
        <p:grpSpPr>
          <a:xfrm>
            <a:off x="6561127" y="3779216"/>
            <a:ext cx="1762226" cy="1139904"/>
            <a:chOff x="6561127" y="3779216"/>
            <a:chExt cx="1762226" cy="1517666"/>
          </a:xfrm>
        </p:grpSpPr>
        <p:cxnSp>
          <p:nvCxnSpPr>
            <p:cNvPr id="54" name="直接连接符 53">
              <a:extLst>
                <a:ext uri="{FF2B5EF4-FFF2-40B4-BE49-F238E27FC236}">
                  <a16:creationId xmlns:a16="http://schemas.microsoft.com/office/drawing/2014/main" id="{10DCA5FD-9E35-45CE-ACC6-54B6CA4993F5}"/>
                </a:ext>
              </a:extLst>
            </p:cNvPr>
            <p:cNvCxnSpPr>
              <a:cxnSpLocks/>
            </p:cNvCxnSpPr>
            <p:nvPr/>
          </p:nvCxnSpPr>
          <p:spPr>
            <a:xfrm flipH="1">
              <a:off x="6566196" y="3779216"/>
              <a:ext cx="620167" cy="13633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DF8EEDD-111F-4DF2-B264-026A70B39D7B}"/>
                </a:ext>
              </a:extLst>
            </p:cNvPr>
            <p:cNvCxnSpPr>
              <a:cxnSpLocks/>
            </p:cNvCxnSpPr>
            <p:nvPr/>
          </p:nvCxnSpPr>
          <p:spPr>
            <a:xfrm>
              <a:off x="7537171" y="3779216"/>
              <a:ext cx="786181" cy="13950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A7684DFE-E8BE-4C5C-939E-F183DBBF9727}"/>
                </a:ext>
              </a:extLst>
            </p:cNvPr>
            <p:cNvSpPr/>
            <p:nvPr/>
          </p:nvSpPr>
          <p:spPr>
            <a:xfrm>
              <a:off x="6561127" y="5015517"/>
              <a:ext cx="1762226" cy="28136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组合 59">
            <a:extLst>
              <a:ext uri="{FF2B5EF4-FFF2-40B4-BE49-F238E27FC236}">
                <a16:creationId xmlns:a16="http://schemas.microsoft.com/office/drawing/2014/main" id="{EE58A72E-2B07-41AD-B526-6811EFBD5915}"/>
              </a:ext>
            </a:extLst>
          </p:cNvPr>
          <p:cNvGrpSpPr/>
          <p:nvPr/>
        </p:nvGrpSpPr>
        <p:grpSpPr>
          <a:xfrm>
            <a:off x="6876279" y="2150948"/>
            <a:ext cx="1762226" cy="1596867"/>
            <a:chOff x="6561127" y="3700015"/>
            <a:chExt cx="1762226" cy="1596867"/>
          </a:xfrm>
        </p:grpSpPr>
        <p:cxnSp>
          <p:nvCxnSpPr>
            <p:cNvPr id="61" name="直接连接符 60">
              <a:extLst>
                <a:ext uri="{FF2B5EF4-FFF2-40B4-BE49-F238E27FC236}">
                  <a16:creationId xmlns:a16="http://schemas.microsoft.com/office/drawing/2014/main" id="{EB132C6A-3A54-4B53-BEE8-A0939462893E}"/>
                </a:ext>
              </a:extLst>
            </p:cNvPr>
            <p:cNvCxnSpPr>
              <a:cxnSpLocks/>
            </p:cNvCxnSpPr>
            <p:nvPr/>
          </p:nvCxnSpPr>
          <p:spPr>
            <a:xfrm flipH="1">
              <a:off x="6566197" y="3700015"/>
              <a:ext cx="673405" cy="144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3E6FE4D-7E7E-484D-AE19-D377FA3408A0}"/>
                </a:ext>
              </a:extLst>
            </p:cNvPr>
            <p:cNvCxnSpPr>
              <a:cxnSpLocks/>
            </p:cNvCxnSpPr>
            <p:nvPr/>
          </p:nvCxnSpPr>
          <p:spPr>
            <a:xfrm>
              <a:off x="7572213" y="3721598"/>
              <a:ext cx="751139" cy="145267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A89559A7-E567-4FB8-8E7A-6BAC90F6918C}"/>
                </a:ext>
              </a:extLst>
            </p:cNvPr>
            <p:cNvSpPr/>
            <p:nvPr/>
          </p:nvSpPr>
          <p:spPr>
            <a:xfrm>
              <a:off x="6561127" y="5015517"/>
              <a:ext cx="1762226" cy="28136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组合 32">
            <a:extLst>
              <a:ext uri="{FF2B5EF4-FFF2-40B4-BE49-F238E27FC236}">
                <a16:creationId xmlns:a16="http://schemas.microsoft.com/office/drawing/2014/main" id="{77A0A695-D532-42BC-815E-0766E6C91281}"/>
              </a:ext>
            </a:extLst>
          </p:cNvPr>
          <p:cNvGrpSpPr/>
          <p:nvPr/>
        </p:nvGrpSpPr>
        <p:grpSpPr>
          <a:xfrm>
            <a:off x="7186975" y="2977577"/>
            <a:ext cx="350196" cy="845153"/>
            <a:chOff x="5853754" y="690737"/>
            <a:chExt cx="350196" cy="845153"/>
          </a:xfrm>
        </p:grpSpPr>
        <p:sp>
          <p:nvSpPr>
            <p:cNvPr id="34" name="圆柱体 33">
              <a:extLst>
                <a:ext uri="{FF2B5EF4-FFF2-40B4-BE49-F238E27FC236}">
                  <a16:creationId xmlns:a16="http://schemas.microsoft.com/office/drawing/2014/main" id="{0627DD40-D3F2-4BC5-930C-3C1CCC05C648}"/>
                </a:ext>
              </a:extLst>
            </p:cNvPr>
            <p:cNvSpPr/>
            <p:nvPr/>
          </p:nvSpPr>
          <p:spPr>
            <a:xfrm>
              <a:off x="5853754" y="1069799"/>
              <a:ext cx="350196" cy="466091"/>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圆柱体 34">
              <a:extLst>
                <a:ext uri="{FF2B5EF4-FFF2-40B4-BE49-F238E27FC236}">
                  <a16:creationId xmlns:a16="http://schemas.microsoft.com/office/drawing/2014/main" id="{EAE663DD-D978-46BA-A677-741B1CA3A9AD}"/>
                </a:ext>
              </a:extLst>
            </p:cNvPr>
            <p:cNvSpPr/>
            <p:nvPr/>
          </p:nvSpPr>
          <p:spPr>
            <a:xfrm>
              <a:off x="5853754" y="690737"/>
              <a:ext cx="350196" cy="4660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组合 64">
            <a:extLst>
              <a:ext uri="{FF2B5EF4-FFF2-40B4-BE49-F238E27FC236}">
                <a16:creationId xmlns:a16="http://schemas.microsoft.com/office/drawing/2014/main" id="{BAF0B933-3F2F-4829-B88B-1FC9AB8647E8}"/>
              </a:ext>
            </a:extLst>
          </p:cNvPr>
          <p:cNvGrpSpPr/>
          <p:nvPr/>
        </p:nvGrpSpPr>
        <p:grpSpPr>
          <a:xfrm>
            <a:off x="4386124" y="2127456"/>
            <a:ext cx="1762226" cy="1517666"/>
            <a:chOff x="6561127" y="3779216"/>
            <a:chExt cx="1762226" cy="1517666"/>
          </a:xfrm>
        </p:grpSpPr>
        <p:cxnSp>
          <p:nvCxnSpPr>
            <p:cNvPr id="66" name="直接连接符 65">
              <a:extLst>
                <a:ext uri="{FF2B5EF4-FFF2-40B4-BE49-F238E27FC236}">
                  <a16:creationId xmlns:a16="http://schemas.microsoft.com/office/drawing/2014/main" id="{734D5D96-09E0-45A5-A7C8-6B6F90B91C1C}"/>
                </a:ext>
              </a:extLst>
            </p:cNvPr>
            <p:cNvCxnSpPr>
              <a:cxnSpLocks/>
            </p:cNvCxnSpPr>
            <p:nvPr/>
          </p:nvCxnSpPr>
          <p:spPr>
            <a:xfrm flipH="1">
              <a:off x="6566196" y="3779216"/>
              <a:ext cx="620167" cy="13633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4C355F3-C156-41BE-8E14-AB789680B86C}"/>
                </a:ext>
              </a:extLst>
            </p:cNvPr>
            <p:cNvCxnSpPr>
              <a:cxnSpLocks/>
            </p:cNvCxnSpPr>
            <p:nvPr/>
          </p:nvCxnSpPr>
          <p:spPr>
            <a:xfrm>
              <a:off x="7537171" y="3779216"/>
              <a:ext cx="786181" cy="13950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3927CA37-38C4-49C8-9776-B8DB9FEFB08A}"/>
                </a:ext>
              </a:extLst>
            </p:cNvPr>
            <p:cNvSpPr/>
            <p:nvPr/>
          </p:nvSpPr>
          <p:spPr>
            <a:xfrm>
              <a:off x="6561127" y="5015517"/>
              <a:ext cx="1762226" cy="28136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1" name="图形 30">
            <a:extLst>
              <a:ext uri="{FF2B5EF4-FFF2-40B4-BE49-F238E27FC236}">
                <a16:creationId xmlns:a16="http://schemas.microsoft.com/office/drawing/2014/main" id="{4A7C7E43-C8A8-4DB9-BB4E-F2C020081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0227" y="2510604"/>
            <a:ext cx="1243886" cy="1243886"/>
          </a:xfrm>
          <a:prstGeom prst="rect">
            <a:avLst/>
          </a:prstGeom>
        </p:spPr>
      </p:pic>
      <p:cxnSp>
        <p:nvCxnSpPr>
          <p:cNvPr id="71" name="直接箭头连接符 70">
            <a:extLst>
              <a:ext uri="{FF2B5EF4-FFF2-40B4-BE49-F238E27FC236}">
                <a16:creationId xmlns:a16="http://schemas.microsoft.com/office/drawing/2014/main" id="{50D11DEA-C5CC-468A-A49B-46DFB60EDF61}"/>
              </a:ext>
            </a:extLst>
          </p:cNvPr>
          <p:cNvCxnSpPr>
            <a:cxnSpLocks/>
            <a:endCxn id="41" idx="1"/>
          </p:cNvCxnSpPr>
          <p:nvPr/>
        </p:nvCxnSpPr>
        <p:spPr>
          <a:xfrm flipV="1">
            <a:off x="5381267" y="641033"/>
            <a:ext cx="1708811" cy="7405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9D8DA5A5-339A-4818-B5CF-BFC1E7408DAD}"/>
              </a:ext>
            </a:extLst>
          </p:cNvPr>
          <p:cNvCxnSpPr>
            <a:cxnSpLocks/>
            <a:stCxn id="25" idx="1"/>
          </p:cNvCxnSpPr>
          <p:nvPr/>
        </p:nvCxnSpPr>
        <p:spPr>
          <a:xfrm flipH="1" flipV="1">
            <a:off x="7455485" y="768153"/>
            <a:ext cx="256784" cy="594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E23A06B1-CD58-4A3F-AE9E-A7612C4AB730}"/>
              </a:ext>
            </a:extLst>
          </p:cNvPr>
          <p:cNvCxnSpPr>
            <a:cxnSpLocks/>
          </p:cNvCxnSpPr>
          <p:nvPr/>
        </p:nvCxnSpPr>
        <p:spPr>
          <a:xfrm flipH="1" flipV="1">
            <a:off x="7340701" y="916102"/>
            <a:ext cx="2996" cy="20300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0970259-C489-4140-92FD-AF7B0EE77F9F}"/>
              </a:ext>
            </a:extLst>
          </p:cNvPr>
          <p:cNvCxnSpPr>
            <a:cxnSpLocks/>
          </p:cNvCxnSpPr>
          <p:nvPr/>
        </p:nvCxnSpPr>
        <p:spPr>
          <a:xfrm flipV="1">
            <a:off x="4262212" y="845195"/>
            <a:ext cx="2937889" cy="18519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1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D8B0362-B320-49F4-B8F4-43922824DC12}"/>
              </a:ext>
            </a:extLst>
          </p:cNvPr>
          <p:cNvSpPr txBox="1"/>
          <p:nvPr/>
        </p:nvSpPr>
        <p:spPr>
          <a:xfrm>
            <a:off x="4431983" y="932170"/>
            <a:ext cx="6097904" cy="2554545"/>
          </a:xfrm>
          <a:prstGeom prst="rect">
            <a:avLst/>
          </a:prstGeom>
          <a:noFill/>
        </p:spPr>
        <p:txBody>
          <a:bodyPr wrap="square">
            <a:spAutoFit/>
          </a:bodyPr>
          <a:lstStyle/>
          <a:p>
            <a:pPr marL="285750" indent="-285750">
              <a:buFont typeface="Arial" panose="020B0604020202020204" pitchFamily="34" charset="0"/>
              <a:buChar char="•"/>
            </a:pPr>
            <a:r>
              <a:rPr lang="en-US" altLang="zh-CN" sz="2000" b="0" i="0" dirty="0">
                <a:effectLst/>
                <a:latin typeface="Times New Roman" panose="02020603050405020304" pitchFamily="18" charset="0"/>
                <a:cs typeface="Times New Roman" panose="02020603050405020304" pitchFamily="18" charset="0"/>
              </a:rPr>
              <a:t>The Directional Command Activated Sonobuoy System (DICASS) sonobuoy is an active acoustic sonobuoy used by the Navy to </a:t>
            </a:r>
            <a:r>
              <a:rPr lang="en-US" altLang="zh-CN" sz="2000" b="0" i="0" u="sng"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detect submarines</a:t>
            </a:r>
            <a:r>
              <a:rPr lang="en-US" altLang="zh-CN" sz="20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a:t>
            </a:r>
            <a:r>
              <a:rPr lang="en-US" altLang="zh-CN" sz="2000" b="0" i="0" dirty="0">
                <a:effectLst/>
                <a:latin typeface="Times New Roman" panose="02020603050405020304" pitchFamily="18" charset="0"/>
                <a:cs typeface="Times New Roman" panose="02020603050405020304" pitchFamily="18" charset="0"/>
              </a:rPr>
              <a:t>perate for up to </a:t>
            </a:r>
            <a:r>
              <a:rPr lang="en-US" altLang="zh-CN" sz="2000" b="1" i="0" dirty="0">
                <a:effectLst/>
                <a:latin typeface="Times New Roman" panose="02020603050405020304" pitchFamily="18" charset="0"/>
                <a:cs typeface="Times New Roman" panose="02020603050405020304" pitchFamily="18" charset="0"/>
              </a:rPr>
              <a:t>one hour </a:t>
            </a:r>
            <a:r>
              <a:rPr lang="en-US" altLang="zh-CN" sz="2000" b="0" i="0" dirty="0">
                <a:effectLst/>
                <a:latin typeface="Times New Roman" panose="02020603050405020304" pitchFamily="18" charset="0"/>
                <a:cs typeface="Times New Roman" panose="02020603050405020304" pitchFamily="18" charset="0"/>
              </a:rPr>
              <a:t>at depths of up to 457 m (1,500 ft). </a:t>
            </a:r>
          </a:p>
          <a:p>
            <a:pPr marL="285750" indent="-285750">
              <a:buFont typeface="Arial" panose="020B0604020202020204" pitchFamily="34" charset="0"/>
              <a:buChar char="•"/>
            </a:pPr>
            <a:r>
              <a:rPr lang="en-US" altLang="zh-CN" sz="2000" b="0" i="0" dirty="0">
                <a:effectLst/>
                <a:latin typeface="Times New Roman" panose="02020603050405020304" pitchFamily="18" charset="0"/>
                <a:cs typeface="Times New Roman" panose="02020603050405020304" pitchFamily="18" charset="0"/>
              </a:rPr>
              <a:t>The echo returns of the active sonar signals provide range, </a:t>
            </a:r>
            <a:r>
              <a:rPr lang="en-US" altLang="zh-CN" sz="2000" b="0" i="0" u="sng"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bearing</a:t>
            </a:r>
            <a:r>
              <a:rPr lang="en-US" altLang="zh-CN" sz="2000" b="0" i="0" dirty="0">
                <a:effectLst/>
                <a:latin typeface="Times New Roman" panose="02020603050405020304" pitchFamily="18" charset="0"/>
                <a:cs typeface="Times New Roman" panose="02020603050405020304" pitchFamily="18" charset="0"/>
              </a:rPr>
              <a:t>, and </a:t>
            </a:r>
            <a:r>
              <a:rPr lang="en-US" altLang="zh-CN" sz="2000" b="0" i="0" u="sng"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Doppler</a:t>
            </a:r>
            <a:r>
              <a:rPr lang="en-US" altLang="zh-CN" sz="2000" b="0" i="0" dirty="0">
                <a:effectLst/>
                <a:latin typeface="Times New Roman" panose="02020603050405020304" pitchFamily="18" charset="0"/>
                <a:cs typeface="Times New Roman" panose="02020603050405020304" pitchFamily="18" charset="0"/>
              </a:rPr>
              <a:t> information on acoustic contacts</a:t>
            </a:r>
            <a:endParaRPr lang="zh-CN" altLang="en-US" sz="20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C733950B-7ACA-42AD-B096-DC869C0DD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 y="1014740"/>
            <a:ext cx="3190425" cy="44488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3237633-BC6E-4680-B307-836CA27A52EF}"/>
              </a:ext>
            </a:extLst>
          </p:cNvPr>
          <p:cNvSpPr txBox="1"/>
          <p:nvPr/>
        </p:nvSpPr>
        <p:spPr>
          <a:xfrm>
            <a:off x="248602" y="6249085"/>
            <a:ext cx="10655617" cy="369332"/>
          </a:xfrm>
          <a:prstGeom prst="rect">
            <a:avLst/>
          </a:prstGeom>
          <a:noFill/>
        </p:spPr>
        <p:txBody>
          <a:bodyPr wrap="square">
            <a:spAutoFit/>
          </a:bodyPr>
          <a:lstStyle/>
          <a:p>
            <a:r>
              <a:rPr lang="zh-CN" altLang="en-US" dirty="0"/>
              <a:t>https://dosits.org/galleries/technology-gallery/locating-objects-by-listening-to-their-sounds/difar/</a:t>
            </a:r>
          </a:p>
        </p:txBody>
      </p:sp>
    </p:spTree>
    <p:extLst>
      <p:ext uri="{BB962C8B-B14F-4D97-AF65-F5344CB8AC3E}">
        <p14:creationId xmlns:p14="http://schemas.microsoft.com/office/powerpoint/2010/main" val="7668495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421</Words>
  <Application>Microsoft Office PowerPoint</Application>
  <PresentationFormat>宽屏</PresentationFormat>
  <Paragraphs>24</Paragraphs>
  <Slides>7</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vt:i4>
      </vt:variant>
    </vt:vector>
  </HeadingPairs>
  <TitlesOfParts>
    <vt:vector size="15" baseType="lpstr">
      <vt:lpstr>AvenirLTProMedium</vt:lpstr>
      <vt:lpstr>等线</vt:lpstr>
      <vt:lpstr>Arial</vt:lpstr>
      <vt:lpstr>Calibri</vt:lpstr>
      <vt:lpstr>Calibri Light</vt:lpstr>
      <vt:lpstr>Open Sans</vt:lpstr>
      <vt:lpstr>Times New Roman</vt:lpstr>
      <vt:lpstr>Office 主题​​</vt:lpstr>
      <vt:lpstr>Two applications for the last manuscript (device lifetime maximization)</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YangL</dc:creator>
  <cp:lastModifiedBy>TN</cp:lastModifiedBy>
  <cp:revision>70</cp:revision>
  <dcterms:created xsi:type="dcterms:W3CDTF">2021-10-14T20:12:15Z</dcterms:created>
  <dcterms:modified xsi:type="dcterms:W3CDTF">2021-10-15T14:39:54Z</dcterms:modified>
</cp:coreProperties>
</file>